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82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84" r:id="rId13"/>
    <p:sldId id="283" r:id="rId14"/>
    <p:sldId id="266" r:id="rId15"/>
    <p:sldId id="285" r:id="rId16"/>
    <p:sldId id="272" r:id="rId17"/>
    <p:sldId id="287" r:id="rId18"/>
    <p:sldId id="281" r:id="rId19"/>
    <p:sldId id="265" r:id="rId20"/>
    <p:sldId id="271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76" autoAdjust="0"/>
    <p:restoredTop sz="94660"/>
  </p:normalViewPr>
  <p:slideViewPr>
    <p:cSldViewPr snapToGrid="0">
      <p:cViewPr>
        <p:scale>
          <a:sx n="100" d="100"/>
          <a:sy n="100" d="100"/>
        </p:scale>
        <p:origin x="141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csce.datastore.ed.ac.uk\csce\geos\users\s1995204\Data\Seam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GB"/>
              <a:t>Seam depth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9.534581635740573E-2"/>
          <c:y val="0.13839941391941391"/>
          <c:w val="0.73121445610183444"/>
          <c:h val="0.77685860805860807"/>
        </c:manualLayout>
      </c:layout>
      <c:lineChart>
        <c:grouping val="standard"/>
        <c:varyColors val="0"/>
        <c:ser>
          <c:idx val="1"/>
          <c:order val="0"/>
          <c:tx>
            <c:v>850</c:v>
          </c:tx>
          <c:marker>
            <c:symbol val="none"/>
          </c:marker>
          <c:val>
            <c:numRef>
              <c:f>SeamContour!$B$9:$W$9</c:f>
              <c:numCache>
                <c:formatCode>General</c:formatCode>
                <c:ptCount val="22"/>
                <c:pt idx="2">
                  <c:v>-312</c:v>
                </c:pt>
                <c:pt idx="3">
                  <c:v>-396</c:v>
                </c:pt>
                <c:pt idx="4">
                  <c:v>-426</c:v>
                </c:pt>
                <c:pt idx="5">
                  <c:v>-441</c:v>
                </c:pt>
                <c:pt idx="6">
                  <c:v>-472</c:v>
                </c:pt>
                <c:pt idx="7">
                  <c:v>-487</c:v>
                </c:pt>
                <c:pt idx="8">
                  <c:v>-502</c:v>
                </c:pt>
                <c:pt idx="11">
                  <c:v>-533</c:v>
                </c:pt>
                <c:pt idx="13">
                  <c:v>-579</c:v>
                </c:pt>
                <c:pt idx="16">
                  <c:v>-594</c:v>
                </c:pt>
                <c:pt idx="17">
                  <c:v>-609</c:v>
                </c:pt>
                <c:pt idx="18">
                  <c:v>-624</c:v>
                </c:pt>
                <c:pt idx="19">
                  <c:v>-640</c:v>
                </c:pt>
                <c:pt idx="20">
                  <c:v>-649</c:v>
                </c:pt>
                <c:pt idx="21">
                  <c:v>-655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F7-49B0-BDF6-A5BF2A28E49A}"/>
            </c:ext>
          </c:extLst>
        </c:ser>
        <c:ser>
          <c:idx val="0"/>
          <c:order val="1"/>
          <c:tx>
            <c:v>940</c:v>
          </c:tx>
          <c:spPr>
            <a:effectLst/>
          </c:spPr>
          <c:marker>
            <c:symbol val="none"/>
          </c:marker>
          <c:val>
            <c:numRef>
              <c:f>SeamContour!$B$10:$W$10</c:f>
              <c:numCache>
                <c:formatCode>General</c:formatCode>
                <c:ptCount val="22"/>
                <c:pt idx="3">
                  <c:v>-487</c:v>
                </c:pt>
                <c:pt idx="4">
                  <c:v>-502</c:v>
                </c:pt>
                <c:pt idx="5">
                  <c:v>-533</c:v>
                </c:pt>
                <c:pt idx="6">
                  <c:v>-548</c:v>
                </c:pt>
                <c:pt idx="7">
                  <c:v>-563</c:v>
                </c:pt>
                <c:pt idx="8">
                  <c:v>-579</c:v>
                </c:pt>
                <c:pt idx="9">
                  <c:v>-594</c:v>
                </c:pt>
                <c:pt idx="11">
                  <c:v>-609</c:v>
                </c:pt>
                <c:pt idx="12">
                  <c:v>-624</c:v>
                </c:pt>
                <c:pt idx="13">
                  <c:v>-640</c:v>
                </c:pt>
                <c:pt idx="15">
                  <c:v>-655</c:v>
                </c:pt>
                <c:pt idx="16">
                  <c:v>-670</c:v>
                </c:pt>
                <c:pt idx="17">
                  <c:v>-685</c:v>
                </c:pt>
                <c:pt idx="18">
                  <c:v>-701</c:v>
                </c:pt>
                <c:pt idx="19">
                  <c:v>-716</c:v>
                </c:pt>
                <c:pt idx="20">
                  <c:v>-731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DF7-49B0-BDF6-A5BF2A28E49A}"/>
            </c:ext>
          </c:extLst>
        </c:ser>
        <c:ser>
          <c:idx val="2"/>
          <c:order val="2"/>
          <c:tx>
            <c:v>930</c:v>
          </c:tx>
          <c:spPr>
            <a:effectLst/>
          </c:spPr>
          <c:marker>
            <c:symbol val="none"/>
          </c:marker>
          <c:val>
            <c:numRef>
              <c:f>SeamContour!$B$11:$W$11</c:f>
              <c:numCache>
                <c:formatCode>General</c:formatCode>
                <c:ptCount val="22"/>
                <c:pt idx="5">
                  <c:v>-519</c:v>
                </c:pt>
                <c:pt idx="6">
                  <c:v>-533</c:v>
                </c:pt>
                <c:pt idx="7">
                  <c:v>-548</c:v>
                </c:pt>
                <c:pt idx="8">
                  <c:v>-563</c:v>
                </c:pt>
                <c:pt idx="9">
                  <c:v>-579</c:v>
                </c:pt>
                <c:pt idx="10">
                  <c:v>-594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DF7-49B0-BDF6-A5BF2A28E49A}"/>
            </c:ext>
          </c:extLst>
        </c:ser>
        <c:ser>
          <c:idx val="3"/>
          <c:order val="3"/>
          <c:tx>
            <c:v>820</c:v>
          </c:tx>
          <c:spPr>
            <a:effectLst/>
          </c:spPr>
          <c:marker>
            <c:symbol val="none"/>
          </c:marker>
          <c:val>
            <c:numRef>
              <c:f>SeamContour!$B$12:$W$12</c:f>
              <c:numCache>
                <c:formatCode>General</c:formatCode>
                <c:ptCount val="22"/>
                <c:pt idx="0">
                  <c:v>-76</c:v>
                </c:pt>
                <c:pt idx="1">
                  <c:v>-106</c:v>
                </c:pt>
                <c:pt idx="4">
                  <c:v>-381</c:v>
                </c:pt>
                <c:pt idx="5">
                  <c:v>-411</c:v>
                </c:pt>
                <c:pt idx="6">
                  <c:v>-426</c:v>
                </c:pt>
                <c:pt idx="7">
                  <c:v>-441</c:v>
                </c:pt>
                <c:pt idx="9">
                  <c:v>-457</c:v>
                </c:pt>
                <c:pt idx="12">
                  <c:v>-472</c:v>
                </c:pt>
                <c:pt idx="13">
                  <c:v>-487</c:v>
                </c:pt>
                <c:pt idx="14">
                  <c:v>-502</c:v>
                </c:pt>
                <c:pt idx="15">
                  <c:v>-518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DF7-49B0-BDF6-A5BF2A28E49A}"/>
            </c:ext>
          </c:extLst>
        </c:ser>
        <c:ser>
          <c:idx val="4"/>
          <c:order val="4"/>
          <c:tx>
            <c:strRef>
              <c:f>SeamContour!$A$13</c:f>
              <c:strCache>
                <c:ptCount val="1"/>
                <c:pt idx="0">
                  <c:v>670</c:v>
                </c:pt>
              </c:strCache>
            </c:strRef>
          </c:tx>
          <c:marker>
            <c:symbol val="none"/>
          </c:marker>
          <c:val>
            <c:numRef>
              <c:f>SeamContour!$B$13:$W$13</c:f>
              <c:numCache>
                <c:formatCode>General</c:formatCode>
                <c:ptCount val="22"/>
                <c:pt idx="0">
                  <c:v>-30</c:v>
                </c:pt>
                <c:pt idx="1">
                  <c:v>-60</c:v>
                </c:pt>
                <c:pt idx="2">
                  <c:v>-182</c:v>
                </c:pt>
                <c:pt idx="3">
                  <c:v>-297</c:v>
                </c:pt>
                <c:pt idx="5">
                  <c:v>-335</c:v>
                </c:pt>
                <c:pt idx="6">
                  <c:v>-365</c:v>
                </c:pt>
                <c:pt idx="7">
                  <c:v>-365</c:v>
                </c:pt>
                <c:pt idx="8">
                  <c:v>-381</c:v>
                </c:pt>
                <c:pt idx="13">
                  <c:v>-441</c:v>
                </c:pt>
                <c:pt idx="14">
                  <c:v>-426</c:v>
                </c:pt>
                <c:pt idx="15">
                  <c:v>-457</c:v>
                </c:pt>
                <c:pt idx="16">
                  <c:v>-472</c:v>
                </c:pt>
                <c:pt idx="17">
                  <c:v>-487</c:v>
                </c:pt>
                <c:pt idx="18">
                  <c:v>-502</c:v>
                </c:pt>
                <c:pt idx="19">
                  <c:v>-518</c:v>
                </c:pt>
                <c:pt idx="20">
                  <c:v>-533</c:v>
                </c:pt>
                <c:pt idx="21">
                  <c:v>-548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DF7-49B0-BDF6-A5BF2A28E49A}"/>
            </c:ext>
          </c:extLst>
        </c:ser>
        <c:ser>
          <c:idx val="5"/>
          <c:order val="5"/>
          <c:tx>
            <c:strRef>
              <c:f>SeamContour!$A$14</c:f>
              <c:strCache>
                <c:ptCount val="1"/>
                <c:pt idx="0">
                  <c:v>880</c:v>
                </c:pt>
              </c:strCache>
            </c:strRef>
          </c:tx>
          <c:marker>
            <c:symbol val="none"/>
          </c:marker>
          <c:val>
            <c:numRef>
              <c:f>SeamContour!$B$14:$W$14</c:f>
              <c:numCache>
                <c:formatCode>General</c:formatCode>
                <c:ptCount val="22"/>
                <c:pt idx="8">
                  <c:v>-533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DF7-49B0-BDF6-A5BF2A28E49A}"/>
            </c:ext>
          </c:extLst>
        </c:ser>
        <c:ser>
          <c:idx val="6"/>
          <c:order val="6"/>
          <c:tx>
            <c:strRef>
              <c:f>SeamContour!$A$15</c:f>
              <c:strCache>
                <c:ptCount val="1"/>
                <c:pt idx="0">
                  <c:v>711</c:v>
                </c:pt>
              </c:strCache>
            </c:strRef>
          </c:tx>
          <c:marker>
            <c:symbol val="none"/>
          </c:marker>
          <c:val>
            <c:numRef>
              <c:f>SeamContour!$B$15:$W$15</c:f>
              <c:numCache>
                <c:formatCode>General</c:formatCode>
                <c:ptCount val="22"/>
                <c:pt idx="7">
                  <c:v>-381</c:v>
                </c:pt>
                <c:pt idx="9">
                  <c:v>-396</c:v>
                </c:pt>
                <c:pt idx="10">
                  <c:v>-411</c:v>
                </c:pt>
                <c:pt idx="11">
                  <c:v>-426</c:v>
                </c:pt>
                <c:pt idx="12">
                  <c:v>-441</c:v>
                </c:pt>
                <c:pt idx="16">
                  <c:v>-487</c:v>
                </c:pt>
                <c:pt idx="17">
                  <c:v>-502</c:v>
                </c:pt>
                <c:pt idx="18">
                  <c:v>-518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DF7-49B0-BDF6-A5BF2A28E49A}"/>
            </c:ext>
          </c:extLst>
        </c:ser>
        <c:ser>
          <c:idx val="10"/>
          <c:order val="7"/>
          <c:tx>
            <c:strRef>
              <c:f>SeamContour!$A$19</c:f>
              <c:strCache>
                <c:ptCount val="1"/>
                <c:pt idx="0">
                  <c:v>410</c:v>
                </c:pt>
              </c:strCache>
            </c:strRef>
          </c:tx>
          <c:marker>
            <c:symbol val="none"/>
          </c:marker>
          <c:val>
            <c:numRef>
              <c:f>SeamContour!$B$19:$W$19</c:f>
              <c:numCache>
                <c:formatCode>General</c:formatCode>
                <c:ptCount val="22"/>
                <c:pt idx="18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DF7-49B0-BDF6-A5BF2A28E4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2599520"/>
        <c:axId val="472605424"/>
      </c:lineChart>
      <c:catAx>
        <c:axId val="4725995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472605424"/>
        <c:crosses val="autoZero"/>
        <c:auto val="1"/>
        <c:lblAlgn val="ctr"/>
        <c:lblOffset val="100"/>
        <c:noMultiLvlLbl val="0"/>
      </c:catAx>
      <c:valAx>
        <c:axId val="472605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Depth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47259952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7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AD0F-79CE-489D-870E-181F18C7309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199E-44E9-4304-BB6C-A1E7DA7F7A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76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AD0F-79CE-489D-870E-181F18C7309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199E-44E9-4304-BB6C-A1E7DA7F7A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06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AD0F-79CE-489D-870E-181F18C7309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199E-44E9-4304-BB6C-A1E7DA7F7A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217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AD0F-79CE-489D-870E-181F18C7309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199E-44E9-4304-BB6C-A1E7DA7F7A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660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AD0F-79CE-489D-870E-181F18C7309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199E-44E9-4304-BB6C-A1E7DA7F7A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110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AD0F-79CE-489D-870E-181F18C7309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199E-44E9-4304-BB6C-A1E7DA7F7A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86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AD0F-79CE-489D-870E-181F18C7309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199E-44E9-4304-BB6C-A1E7DA7F7A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88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AD0F-79CE-489D-870E-181F18C7309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199E-44E9-4304-BB6C-A1E7DA7F7A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883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AD0F-79CE-489D-870E-181F18C7309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199E-44E9-4304-BB6C-A1E7DA7F7A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35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AD0F-79CE-489D-870E-181F18C7309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199E-44E9-4304-BB6C-A1E7DA7F7A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605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AD0F-79CE-489D-870E-181F18C7309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199E-44E9-4304-BB6C-A1E7DA7F7A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687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AAD0F-79CE-489D-870E-181F18C7309A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D199E-44E9-4304-BB6C-A1E7DA7F7A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64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oogle.co.uk/search?tbo=p&amp;tbm=bks&amp;q=inauthor:%22Paul+L.+Younger%22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olsoc.org.uk/GSL-7th-London-Geothermal-Symposium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mapapps2.bgs.ac.uk/coalauthority/home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Meeting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4800" dirty="0" smtClean="0"/>
              <a:t>31/10/2019</a:t>
            </a:r>
            <a:endParaRPr lang="en-GB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Andrew </a:t>
            </a:r>
            <a:r>
              <a:rPr lang="en-GB" sz="1800" dirty="0" smtClean="0"/>
              <a:t>Fraser-Harris, Stuart Gilfillan, Christopher </a:t>
            </a:r>
            <a:r>
              <a:rPr lang="en-GB" sz="1800" dirty="0" smtClean="0"/>
              <a:t>McDermott, </a:t>
            </a:r>
            <a:r>
              <a:rPr lang="en-GB" sz="1800" dirty="0" err="1" smtClean="0"/>
              <a:t>Mylene</a:t>
            </a:r>
            <a:r>
              <a:rPr lang="en-GB" sz="1800" dirty="0"/>
              <a:t> </a:t>
            </a:r>
            <a:r>
              <a:rPr lang="en-GB" sz="1800" dirty="0" smtClean="0"/>
              <a:t>Receveur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0346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42" y="154454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Transient model</a:t>
            </a:r>
            <a:br>
              <a:rPr lang="en-GB" sz="3600" dirty="0"/>
            </a:b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162" y="1370531"/>
            <a:ext cx="4789719" cy="4084683"/>
          </a:xfrm>
        </p:spPr>
        <p:txBody>
          <a:bodyPr>
            <a:normAutofit/>
          </a:bodyPr>
          <a:lstStyle/>
          <a:p>
            <a:r>
              <a:rPr lang="en-GB" sz="1800" dirty="0"/>
              <a:t>Objective: determine the time to reach the new steady state or breakthrough time.</a:t>
            </a:r>
          </a:p>
          <a:p>
            <a:endParaRPr lang="en-GB" sz="18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65"/>
          <a:stretch/>
        </p:blipFill>
        <p:spPr bwMode="auto">
          <a:xfrm>
            <a:off x="301162" y="2684588"/>
            <a:ext cx="4247803" cy="1722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0542" y="4717816"/>
            <a:ext cx="8212973" cy="1614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Geometry: include more realistic geometry such as a dipping layer / seam from outcrop (i.e. Bilston glen, </a:t>
            </a:r>
            <a:r>
              <a:rPr lang="en-GB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Dawdon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Hawthorne areas) allowing recharge to flow down.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Question: can the temperature of Q be predicted by </a:t>
            </a:r>
            <a:r>
              <a:rPr lang="en-GB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modelling?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dirty="0" smtClean="0"/>
              <a:t>How local geology / mine workings geometry affects mine water temperature (i.e. recharge/infiltration rate, water-rock heat </a:t>
            </a:r>
            <a:r>
              <a:rPr lang="en-GB" sz="1600" dirty="0" smtClean="0"/>
              <a:t>transfers)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3848921"/>
              </p:ext>
            </p:extLst>
          </p:nvPr>
        </p:nvGraphicFramePr>
        <p:xfrm>
          <a:off x="8413515" y="4883038"/>
          <a:ext cx="3552825" cy="1706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093" y="325431"/>
            <a:ext cx="5838825" cy="2930388"/>
          </a:xfrm>
          <a:prstGeom prst="rect">
            <a:avLst/>
          </a:prstGeom>
        </p:spPr>
      </p:pic>
      <p:pic>
        <p:nvPicPr>
          <p:cNvPr id="7" name="Image 2"/>
          <p:cNvPicPr/>
          <p:nvPr/>
        </p:nvPicPr>
        <p:blipFill>
          <a:blip r:embed="rId5"/>
          <a:stretch>
            <a:fillRect/>
          </a:stretch>
        </p:blipFill>
        <p:spPr>
          <a:xfrm>
            <a:off x="8732743" y="2654379"/>
            <a:ext cx="3064477" cy="2146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03734" y="4440817"/>
            <a:ext cx="1493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/>
              <a:t>Underhill et al., 2018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67974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52" y="164254"/>
            <a:ext cx="10515600" cy="71120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Numerical approach</a:t>
            </a:r>
            <a:endParaRPr lang="en-GB" sz="36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281400"/>
              </p:ext>
            </p:extLst>
          </p:nvPr>
        </p:nvGraphicFramePr>
        <p:xfrm>
          <a:off x="6656768" y="4483139"/>
          <a:ext cx="5391319" cy="1343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62442">
                  <a:extLst>
                    <a:ext uri="{9D8B030D-6E8A-4147-A177-3AD203B41FA5}">
                      <a16:colId xmlns:a16="http://schemas.microsoft.com/office/drawing/2014/main" val="117743868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759054325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422151263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4110571781"/>
                    </a:ext>
                  </a:extLst>
                </a:gridCol>
                <a:gridCol w="590552">
                  <a:extLst>
                    <a:ext uri="{9D8B030D-6E8A-4147-A177-3AD203B41FA5}">
                      <a16:colId xmlns:a16="http://schemas.microsoft.com/office/drawing/2014/main" val="143203228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u="none" strike="noStrike" dirty="0">
                          <a:effectLst/>
                        </a:rPr>
                        <a:t>Group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b="1" u="none" strike="noStrike" dirty="0">
                          <a:effectLst/>
                        </a:rPr>
                        <a:t>0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b="1" u="none" strike="noStrike" dirty="0">
                          <a:effectLst/>
                        </a:rPr>
                        <a:t>1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b="1" u="none" strike="noStrike" dirty="0">
                          <a:effectLst/>
                        </a:rPr>
                        <a:t>2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b="1" u="none" strike="noStrike" dirty="0">
                          <a:effectLst/>
                        </a:rPr>
                        <a:t>3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065518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Medium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TOP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WORKING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BOTTOM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WELLS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804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Porosity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0.05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0.05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21892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Tortuosity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1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33822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Storage (specific storage, m-1) if transient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1.00E-05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2.00E-04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1.00E-05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0.00E+00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8127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permeability tensor (hydraulic conductivity, m/s)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4.50E-05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2.30E-02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4.50E-05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1.00E+00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878028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mass dispersion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0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0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0990899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203" y="1353128"/>
            <a:ext cx="6143625" cy="1999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4076829"/>
            <a:ext cx="6143625" cy="25214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98478" y="1114926"/>
            <a:ext cx="23407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/>
              <a:t>Constant temperature (10C) + No flow hydraulic BC</a:t>
            </a:r>
            <a:endParaRPr lang="en-GB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9670082" y="2137207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/>
              <a:t>No flow BCs</a:t>
            </a:r>
          </a:p>
          <a:p>
            <a:endParaRPr lang="en-GB" sz="800" dirty="0"/>
          </a:p>
          <a:p>
            <a:r>
              <a:rPr lang="en-GB" sz="800" dirty="0" smtClean="0"/>
              <a:t>Or constant head ? i.e. 100m</a:t>
            </a:r>
            <a:endParaRPr lang="en-GB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5553075" y="3397691"/>
            <a:ext cx="2044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/>
              <a:t>Constant thermal flux + No flow hydraulic BC</a:t>
            </a:r>
            <a:endParaRPr lang="en-GB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083864" y="2121818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/>
              <a:t>No flow BCs</a:t>
            </a:r>
          </a:p>
          <a:p>
            <a:endParaRPr lang="en-GB" sz="800" dirty="0"/>
          </a:p>
          <a:p>
            <a:r>
              <a:rPr lang="en-GB" sz="800" dirty="0" smtClean="0"/>
              <a:t>Or constant head ? i.e. 100m</a:t>
            </a:r>
            <a:endParaRPr lang="en-GB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896784" y="2392346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/>
              <a:t>Initial conditions:</a:t>
            </a:r>
          </a:p>
          <a:p>
            <a:r>
              <a:rPr lang="en-GB" sz="800" dirty="0" smtClean="0"/>
              <a:t>Constant Temperature (i.e. 20C)</a:t>
            </a:r>
          </a:p>
          <a:p>
            <a:r>
              <a:rPr lang="en-GB" sz="800" dirty="0" smtClean="0"/>
              <a:t>+ Constant head (i.e. 100m) ?</a:t>
            </a:r>
            <a:endParaRPr lang="en-GB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5154273" y="45919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/>
              <a:t>Production =</a:t>
            </a:r>
          </a:p>
          <a:p>
            <a:r>
              <a:rPr lang="en-GB" sz="800" dirty="0" smtClean="0"/>
              <a:t>Injection rate</a:t>
            </a:r>
            <a:endParaRPr lang="en-GB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7006998" y="725797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 smtClean="0"/>
              <a:t>Tinj</a:t>
            </a:r>
            <a:r>
              <a:rPr lang="en-GB" sz="800" dirty="0" smtClean="0"/>
              <a:t> = 15C</a:t>
            </a:r>
            <a:endParaRPr lang="en-GB" sz="800" dirty="0"/>
          </a:p>
        </p:txBody>
      </p:sp>
      <p:cxnSp>
        <p:nvCxnSpPr>
          <p:cNvPr id="16" name="Straight Arrow Connector 15"/>
          <p:cNvCxnSpPr>
            <a:stCxn id="14" idx="2"/>
          </p:cNvCxnSpPr>
          <p:nvPr/>
        </p:nvCxnSpPr>
        <p:spPr>
          <a:xfrm flipH="1">
            <a:off x="6874625" y="941241"/>
            <a:ext cx="427486" cy="480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</p:cNvCxnSpPr>
          <p:nvPr/>
        </p:nvCxnSpPr>
        <p:spPr>
          <a:xfrm>
            <a:off x="5525529" y="797751"/>
            <a:ext cx="707135" cy="955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2"/>
          </p:cNvCxnSpPr>
          <p:nvPr/>
        </p:nvCxnSpPr>
        <p:spPr>
          <a:xfrm>
            <a:off x="5525529" y="797751"/>
            <a:ext cx="707135" cy="125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</p:cNvCxnSpPr>
          <p:nvPr/>
        </p:nvCxnSpPr>
        <p:spPr>
          <a:xfrm>
            <a:off x="5525529" y="797751"/>
            <a:ext cx="695108" cy="639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2"/>
          </p:cNvCxnSpPr>
          <p:nvPr/>
        </p:nvCxnSpPr>
        <p:spPr>
          <a:xfrm>
            <a:off x="5525529" y="797751"/>
            <a:ext cx="1337069" cy="639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412652" y="1092168"/>
            <a:ext cx="280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smtClean="0"/>
              <a:t>??</a:t>
            </a:r>
            <a:endParaRPr lang="en-GB" sz="800" dirty="0"/>
          </a:p>
        </p:txBody>
      </p:sp>
      <p:sp>
        <p:nvSpPr>
          <p:cNvPr id="31" name="TextBox 30"/>
          <p:cNvSpPr txBox="1"/>
          <p:nvPr/>
        </p:nvSpPr>
        <p:spPr>
          <a:xfrm>
            <a:off x="6874625" y="6206557"/>
            <a:ext cx="2568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ym typeface="Wingdings" panose="05000000000000000000" pitchFamily="2" charset="2"/>
              </a:rPr>
              <a:t> Do not work, check input files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45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5700" y="2136775"/>
            <a:ext cx="4714875" cy="1325563"/>
          </a:xfrm>
        </p:spPr>
        <p:txBody>
          <a:bodyPr/>
          <a:lstStyle/>
          <a:p>
            <a:r>
              <a:rPr lang="en-GB" dirty="0" smtClean="0"/>
              <a:t>Literature review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299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10" y="175922"/>
            <a:ext cx="10515600" cy="303339"/>
          </a:xfrm>
        </p:spPr>
        <p:txBody>
          <a:bodyPr>
            <a:noAutofit/>
          </a:bodyPr>
          <a:lstStyle/>
          <a:p>
            <a:r>
              <a:rPr lang="en-GB" sz="3600" dirty="0" smtClean="0"/>
              <a:t>Conceptual models</a:t>
            </a:r>
            <a:endParaRPr lang="en-GB" sz="36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718610" y="1146260"/>
            <a:ext cx="4514850" cy="5519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21121" y="1299676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BOOTH, C.J., 2002</a:t>
            </a:r>
            <a:endParaRPr lang="en-GB" sz="1000" dirty="0"/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l="4105" r="16371"/>
          <a:stretch/>
        </p:blipFill>
        <p:spPr>
          <a:xfrm>
            <a:off x="4135824" y="4399295"/>
            <a:ext cx="3582786" cy="2133273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4"/>
          <a:srcRect l="5065" t="40200" r="8165"/>
          <a:stretch/>
        </p:blipFill>
        <p:spPr>
          <a:xfrm>
            <a:off x="5472" y="4264271"/>
            <a:ext cx="3798918" cy="25337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91472" y="6532568"/>
            <a:ext cx="1176925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Szczepinski</a:t>
            </a:r>
            <a:r>
              <a:rPr lang="en-GB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2019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8412"/>
          <a:stretch/>
        </p:blipFill>
        <p:spPr>
          <a:xfrm>
            <a:off x="256310" y="570030"/>
            <a:ext cx="5562599" cy="13619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723" y="1902693"/>
            <a:ext cx="6677025" cy="2228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1235" y="2266446"/>
            <a:ext cx="583450" cy="735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5590" y="3593305"/>
            <a:ext cx="582193" cy="655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1235" y="2399412"/>
            <a:ext cx="518031" cy="720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1235" y="3763384"/>
            <a:ext cx="903341" cy="2210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4534" y="1918036"/>
            <a:ext cx="471261" cy="1467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8717" y="760141"/>
            <a:ext cx="1272462" cy="77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3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687117" y="927496"/>
            <a:ext cx="2912182" cy="119034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745836" y="2177265"/>
            <a:ext cx="2684956" cy="9484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173717" y="2864097"/>
            <a:ext cx="12570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Loredo</a:t>
            </a:r>
            <a:r>
              <a:rPr lang="en-GB" sz="1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2017</a:t>
            </a:r>
            <a:endParaRPr lang="en-GB" sz="1100" dirty="0"/>
          </a:p>
        </p:txBody>
      </p:sp>
      <p:pic>
        <p:nvPicPr>
          <p:cNvPr id="23" name="Picture 22"/>
          <p:cNvPicPr/>
          <p:nvPr/>
        </p:nvPicPr>
        <p:blipFill rotWithShape="1">
          <a:blip r:embed="rId4"/>
          <a:srcRect l="8552"/>
          <a:stretch/>
        </p:blipFill>
        <p:spPr>
          <a:xfrm>
            <a:off x="202223" y="3266632"/>
            <a:ext cx="3271525" cy="285768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0" y="5913692"/>
            <a:ext cx="10935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Guo</a:t>
            </a:r>
            <a:r>
              <a:rPr lang="en-GB" sz="1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2018</a:t>
            </a:r>
            <a:endParaRPr lang="en-GB" sz="1100" dirty="0"/>
          </a:p>
        </p:txBody>
      </p:sp>
      <p:pic>
        <p:nvPicPr>
          <p:cNvPr id="25" name="Picture 24"/>
          <p:cNvPicPr/>
          <p:nvPr/>
        </p:nvPicPr>
        <p:blipFill>
          <a:blip r:embed="rId5"/>
          <a:stretch>
            <a:fillRect/>
          </a:stretch>
        </p:blipFill>
        <p:spPr>
          <a:xfrm>
            <a:off x="202224" y="824843"/>
            <a:ext cx="3271524" cy="236183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991322" y="2712461"/>
            <a:ext cx="14061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Ghoreishi</a:t>
            </a:r>
            <a:r>
              <a:rPr lang="en-GB" sz="11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2012</a:t>
            </a:r>
            <a:endParaRPr lang="en-GB" sz="1100" dirty="0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 rot="16200000">
            <a:off x="-657305" y="4253844"/>
            <a:ext cx="1781020" cy="30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smtClean="0"/>
              <a:t>Mine </a:t>
            </a:r>
            <a:r>
              <a:rPr lang="en-GB" sz="1800" dirty="0" smtClean="0"/>
              <a:t>workings </a:t>
            </a:r>
            <a:endParaRPr lang="en-GB" sz="1800" dirty="0"/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75630" y="135219"/>
            <a:ext cx="3321845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 smtClean="0"/>
              <a:t>Numerical models</a:t>
            </a:r>
            <a:endParaRPr lang="en-GB" sz="2800"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3660321" y="162849"/>
            <a:ext cx="2770471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 smtClean="0"/>
              <a:t>Analytical Models</a:t>
            </a:r>
            <a:endParaRPr lang="en-GB" sz="28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 rot="16200000">
            <a:off x="-605489" y="1505964"/>
            <a:ext cx="1672215" cy="3099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smtClean="0"/>
              <a:t>Mine </a:t>
            </a:r>
            <a:r>
              <a:rPr lang="en-GB" sz="1800" dirty="0" smtClean="0"/>
              <a:t>tunnels</a:t>
            </a:r>
            <a:endParaRPr lang="en-GB" sz="1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3525" y="3299400"/>
            <a:ext cx="8451552" cy="17508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525" y="5296754"/>
            <a:ext cx="7034734" cy="12338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0892" y="725621"/>
            <a:ext cx="3929063" cy="132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1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41813"/>
            <a:ext cx="10515600" cy="231775"/>
          </a:xfrm>
        </p:spPr>
        <p:txBody>
          <a:bodyPr>
            <a:noAutofit/>
          </a:bodyPr>
          <a:lstStyle/>
          <a:p>
            <a:r>
              <a:rPr lang="en-GB" sz="3600" dirty="0" smtClean="0"/>
              <a:t>3D Numerical </a:t>
            </a:r>
            <a:r>
              <a:rPr lang="en-GB" sz="3600" dirty="0" smtClean="0"/>
              <a:t>models: Case study</a:t>
            </a:r>
            <a:endParaRPr lang="en-GB" sz="3600" dirty="0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4293064"/>
            <a:ext cx="3500265" cy="23206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15893"/>
          <a:stretch/>
        </p:blipFill>
        <p:spPr>
          <a:xfrm>
            <a:off x="4120816" y="3978536"/>
            <a:ext cx="2271436" cy="2809254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668330" y="764023"/>
            <a:ext cx="2803159" cy="306974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3410430" y="764023"/>
            <a:ext cx="2847853" cy="3209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415899" y="2158053"/>
            <a:ext cx="1718696" cy="262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26456"/>
          <a:stretch/>
        </p:blipFill>
        <p:spPr>
          <a:xfrm>
            <a:off x="6258283" y="1030536"/>
            <a:ext cx="4920942" cy="2517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-478236" y="5377178"/>
            <a:ext cx="1911488" cy="339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7027" y="4293064"/>
            <a:ext cx="4837723" cy="2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32386" y="160880"/>
            <a:ext cx="10515600" cy="527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3D Numerical models: Case study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6" y="1084411"/>
            <a:ext cx="5448300" cy="5438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01" y="1526076"/>
            <a:ext cx="2762300" cy="396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00" y="2405039"/>
            <a:ext cx="6953300" cy="16500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255799" y="5504707"/>
            <a:ext cx="51075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What more can be brought compared to Raymond and </a:t>
            </a:r>
            <a:r>
              <a:rPr lang="en-GB" sz="1200" dirty="0" err="1" smtClean="0"/>
              <a:t>Therrien</a:t>
            </a:r>
            <a:r>
              <a:rPr lang="en-GB" sz="1200" dirty="0" smtClean="0"/>
              <a:t> (2008) model ? (i.e. model does not consider fracture zone, whereas height of fracture zone has proved to be essential by </a:t>
            </a:r>
            <a:r>
              <a:rPr lang="en-GB" sz="1200" dirty="0" err="1" smtClean="0"/>
              <a:t>Guo</a:t>
            </a:r>
            <a:r>
              <a:rPr lang="en-GB" sz="1200" dirty="0" smtClean="0"/>
              <a:t> et al (2018</a:t>
            </a:r>
            <a:r>
              <a:rPr lang="en-GB" sz="1200" dirty="0" smtClean="0"/>
              <a:t>)</a:t>
            </a:r>
          </a:p>
          <a:p>
            <a:r>
              <a:rPr lang="en-GB" sz="1200" dirty="0" smtClean="0"/>
              <a:t>+ use corrected geothermal gradient as initial conditions ?</a:t>
            </a:r>
            <a:endParaRPr lang="en-GB" sz="1200" dirty="0" smtClean="0"/>
          </a:p>
        </p:txBody>
      </p:sp>
    </p:spTree>
    <p:extLst>
      <p:ext uri="{BB962C8B-B14F-4D97-AF65-F5344CB8AC3E}">
        <p14:creationId xmlns:p14="http://schemas.microsoft.com/office/powerpoint/2010/main" val="419057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884" y="1134123"/>
            <a:ext cx="3803859" cy="2437752"/>
          </a:xfrm>
          <a:prstGeom prst="rect">
            <a:avLst/>
          </a:prstGeom>
        </p:spPr>
      </p:pic>
      <p:pic>
        <p:nvPicPr>
          <p:cNvPr id="6" name="Picture 5" descr="Figur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50" y="301803"/>
            <a:ext cx="3592818" cy="166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Figure 1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97"/>
          <a:stretch/>
        </p:blipFill>
        <p:spPr bwMode="auto">
          <a:xfrm>
            <a:off x="6623750" y="2125994"/>
            <a:ext cx="3444175" cy="23098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80399" y="184798"/>
            <a:ext cx="4671701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Summary</a:t>
            </a:r>
            <a:endParaRPr lang="en-GB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629275" y="1438275"/>
            <a:ext cx="994475" cy="52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29250" y="2857500"/>
            <a:ext cx="1323975" cy="47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212" y="3766489"/>
            <a:ext cx="43910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4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9802"/>
            <a:ext cx="10515600" cy="663575"/>
          </a:xfrm>
        </p:spPr>
        <p:txBody>
          <a:bodyPr>
            <a:normAutofit/>
          </a:bodyPr>
          <a:lstStyle/>
          <a:p>
            <a:r>
              <a:rPr lang="en-GB" sz="3600" dirty="0" smtClean="0"/>
              <a:t>Research </a:t>
            </a:r>
            <a:r>
              <a:rPr lang="en-GB" sz="3600" dirty="0" smtClean="0"/>
              <a:t>question: toward confirmation report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144" y="951938"/>
            <a:ext cx="11234305" cy="5648325"/>
          </a:xfrm>
        </p:spPr>
        <p:txBody>
          <a:bodyPr>
            <a:noAutofit/>
          </a:bodyPr>
          <a:lstStyle/>
          <a:p>
            <a:pPr lvl="0"/>
            <a:r>
              <a:rPr lang="en-US" sz="1100" b="1" dirty="0" smtClean="0"/>
              <a:t>Topic of research</a:t>
            </a:r>
            <a:r>
              <a:rPr lang="en-US" sz="1100" dirty="0" smtClean="0"/>
              <a:t>: </a:t>
            </a:r>
            <a:r>
              <a:rPr lang="en-US" sz="1100" dirty="0" smtClean="0"/>
              <a:t>“Conceptualize </a:t>
            </a:r>
            <a:r>
              <a:rPr lang="en-US" sz="1100" dirty="0" smtClean="0"/>
              <a:t>Mine-water </a:t>
            </a:r>
            <a:r>
              <a:rPr lang="en-US" sz="1100" dirty="0" smtClean="0"/>
              <a:t>temperature” (thanks Fiona)</a:t>
            </a:r>
            <a:endParaRPr lang="en-US" sz="1100" dirty="0" smtClean="0"/>
          </a:p>
          <a:p>
            <a:pPr lvl="0"/>
            <a:r>
              <a:rPr lang="en-US" sz="1100" b="1" dirty="0" smtClean="0"/>
              <a:t>Main research question</a:t>
            </a:r>
            <a:r>
              <a:rPr lang="en-US" sz="1100" dirty="0" smtClean="0"/>
              <a:t>: Why different mines have different temperatures?</a:t>
            </a:r>
          </a:p>
          <a:p>
            <a:pPr lvl="0"/>
            <a:r>
              <a:rPr lang="en-US" sz="1100" b="1" dirty="0" smtClean="0"/>
              <a:t>What is to be found ?</a:t>
            </a:r>
          </a:p>
          <a:p>
            <a:pPr lvl="1"/>
            <a:r>
              <a:rPr lang="en-US" sz="1100" dirty="0" smtClean="0"/>
              <a:t>What is the main control on mine-water temperature </a:t>
            </a:r>
          </a:p>
          <a:p>
            <a:pPr lvl="1"/>
            <a:r>
              <a:rPr lang="en-US" sz="1100" dirty="0" smtClean="0"/>
              <a:t>The </a:t>
            </a:r>
            <a:r>
              <a:rPr lang="en-US" sz="1100" dirty="0" smtClean="0"/>
              <a:t>extent </a:t>
            </a:r>
            <a:r>
              <a:rPr lang="en-US" sz="1100" dirty="0" smtClean="0"/>
              <a:t>/ zone </a:t>
            </a:r>
            <a:r>
              <a:rPr lang="en-US" sz="1100" dirty="0" smtClean="0"/>
              <a:t>of influence </a:t>
            </a:r>
            <a:r>
              <a:rPr lang="en-US" sz="1100" dirty="0"/>
              <a:t>of the heat supply around the well </a:t>
            </a:r>
            <a:endParaRPr lang="en-US" sz="1100" dirty="0" smtClean="0"/>
          </a:p>
          <a:p>
            <a:pPr lvl="1"/>
            <a:r>
              <a:rPr lang="en-US" sz="1100" dirty="0" smtClean="0"/>
              <a:t>The </a:t>
            </a:r>
            <a:r>
              <a:rPr lang="en-US" sz="1100" dirty="0"/>
              <a:t>heat storage/recharge mechanisms in a mine under reinjection </a:t>
            </a:r>
            <a:r>
              <a:rPr lang="en-US" sz="1100" dirty="0" smtClean="0"/>
              <a:t>scheme </a:t>
            </a:r>
            <a:endParaRPr lang="en-US" sz="1100" dirty="0" smtClean="0"/>
          </a:p>
          <a:p>
            <a:pPr lvl="1"/>
            <a:r>
              <a:rPr lang="en-US" sz="1100" dirty="0" smtClean="0"/>
              <a:t>The impact of solar energy</a:t>
            </a:r>
            <a:endParaRPr lang="en-GB" sz="1100" dirty="0" smtClean="0"/>
          </a:p>
          <a:p>
            <a:pPr lvl="0"/>
            <a:r>
              <a:rPr lang="en-US" sz="1100" b="1" dirty="0" smtClean="0"/>
              <a:t>What is one reason this research matters to the field:</a:t>
            </a:r>
          </a:p>
          <a:p>
            <a:pPr lvl="1"/>
            <a:r>
              <a:rPr lang="en-US" sz="1100" dirty="0" smtClean="0"/>
              <a:t>Predictive tool to assess sustainability of heat supply </a:t>
            </a:r>
            <a:r>
              <a:rPr lang="en-US" sz="1100" dirty="0" smtClean="0"/>
              <a:t>from mine water</a:t>
            </a:r>
            <a:endParaRPr lang="en-US" sz="1100" dirty="0" smtClean="0"/>
          </a:p>
          <a:p>
            <a:pPr lvl="1"/>
            <a:r>
              <a:rPr lang="en-US" sz="1100" dirty="0" smtClean="0"/>
              <a:t>Guide the licensing of </a:t>
            </a:r>
            <a:r>
              <a:rPr lang="en-US" sz="1100" dirty="0" smtClean="0"/>
              <a:t>heat </a:t>
            </a:r>
            <a:endParaRPr lang="en-GB" sz="1100" dirty="0" smtClean="0"/>
          </a:p>
          <a:p>
            <a:r>
              <a:rPr lang="en-US" sz="1100" b="1" dirty="0" smtClean="0"/>
              <a:t>Suggested </a:t>
            </a:r>
            <a:r>
              <a:rPr lang="en-US" sz="1100" b="1" dirty="0" smtClean="0"/>
              <a:t>chapters </a:t>
            </a:r>
          </a:p>
          <a:p>
            <a:pPr lvl="1"/>
            <a:r>
              <a:rPr lang="en-US" sz="1100" dirty="0" smtClean="0"/>
              <a:t>I. Conceptual model, mathematical approach, sensitivity analysis. </a:t>
            </a:r>
            <a:endParaRPr lang="en-US" sz="1100" dirty="0" smtClean="0"/>
          </a:p>
          <a:p>
            <a:pPr marL="457200" lvl="1" indent="0">
              <a:buNone/>
            </a:pPr>
            <a:r>
              <a:rPr lang="en-US" sz="1100" dirty="0" smtClean="0">
                <a:sym typeface="Wingdings" panose="05000000000000000000" pitchFamily="2" charset="2"/>
              </a:rPr>
              <a:t> </a:t>
            </a:r>
            <a:r>
              <a:rPr lang="en-US" sz="1100" dirty="0" smtClean="0"/>
              <a:t>Where </a:t>
            </a:r>
            <a:r>
              <a:rPr lang="en-US" sz="1100" dirty="0" smtClean="0"/>
              <a:t>does the heat comes from ?</a:t>
            </a:r>
          </a:p>
          <a:p>
            <a:pPr lvl="1"/>
            <a:r>
              <a:rPr lang="en-US" sz="1100" dirty="0" smtClean="0"/>
              <a:t>II. Case study (i.e. Midlothian) : calibration and validation of model. </a:t>
            </a:r>
            <a:endParaRPr lang="en-US" sz="1100" dirty="0" smtClean="0"/>
          </a:p>
          <a:p>
            <a:pPr marL="457200" lvl="1" indent="0">
              <a:buNone/>
            </a:pPr>
            <a:r>
              <a:rPr lang="en-US" sz="1100" dirty="0" smtClean="0">
                <a:sym typeface="Wingdings" panose="05000000000000000000" pitchFamily="2" charset="2"/>
              </a:rPr>
              <a:t> </a:t>
            </a:r>
            <a:r>
              <a:rPr lang="en-US" sz="1100" dirty="0" smtClean="0">
                <a:sym typeface="Wingdings" panose="05000000000000000000" pitchFamily="2" charset="2"/>
              </a:rPr>
              <a:t>What </a:t>
            </a:r>
            <a:r>
              <a:rPr lang="en-US" sz="1100" dirty="0" smtClean="0">
                <a:sym typeface="Wingdings" panose="05000000000000000000" pitchFamily="2" charset="2"/>
              </a:rPr>
              <a:t>is the extent of </a:t>
            </a:r>
            <a:r>
              <a:rPr lang="en-US" sz="1100" dirty="0" smtClean="0">
                <a:sym typeface="Wingdings" panose="05000000000000000000" pitchFamily="2" charset="2"/>
              </a:rPr>
              <a:t>the zone of influence </a:t>
            </a:r>
            <a:r>
              <a:rPr lang="en-US" sz="1100" dirty="0" smtClean="0">
                <a:sym typeface="Wingdings" panose="05000000000000000000" pitchFamily="2" charset="2"/>
              </a:rPr>
              <a:t>of heat mining? What </a:t>
            </a:r>
            <a:r>
              <a:rPr lang="en-US" sz="1100" dirty="0" smtClean="0">
                <a:sym typeface="Wingdings" panose="05000000000000000000" pitchFamily="2" charset="2"/>
              </a:rPr>
              <a:t>are the recharge </a:t>
            </a:r>
            <a:r>
              <a:rPr lang="en-US" sz="1100" dirty="0" smtClean="0">
                <a:sym typeface="Wingdings" panose="05000000000000000000" pitchFamily="2" charset="2"/>
              </a:rPr>
              <a:t>mechanisms ?</a:t>
            </a:r>
            <a:endParaRPr lang="en-US" sz="1100" dirty="0" smtClean="0"/>
          </a:p>
          <a:p>
            <a:pPr lvl="1"/>
            <a:r>
              <a:rPr lang="en-US" sz="1100" dirty="0" smtClean="0"/>
              <a:t>III. Why different mines have different temperatures ? </a:t>
            </a:r>
            <a:endParaRPr lang="en-US" sz="1100" dirty="0" smtClean="0"/>
          </a:p>
          <a:p>
            <a:pPr marL="457200" lvl="1" indent="0">
              <a:buNone/>
            </a:pPr>
            <a:r>
              <a:rPr lang="en-US" sz="1100" dirty="0" smtClean="0">
                <a:sym typeface="Wingdings" panose="05000000000000000000" pitchFamily="2" charset="2"/>
              </a:rPr>
              <a:t> </a:t>
            </a:r>
            <a:r>
              <a:rPr lang="en-US" sz="1100" dirty="0" smtClean="0">
                <a:sym typeface="Wingdings" panose="05000000000000000000" pitchFamily="2" charset="2"/>
              </a:rPr>
              <a:t>compare modeling results from different mines in the UK </a:t>
            </a:r>
            <a:r>
              <a:rPr lang="en-US" sz="1100" dirty="0" smtClean="0">
                <a:sym typeface="Wingdings" panose="05000000000000000000" pitchFamily="2" charset="2"/>
              </a:rPr>
              <a:t>with different geometries (validate </a:t>
            </a:r>
            <a:r>
              <a:rPr lang="en-US" sz="1100" dirty="0" smtClean="0">
                <a:sym typeface="Wingdings" panose="05000000000000000000" pitchFamily="2" charset="2"/>
              </a:rPr>
              <a:t>model)</a:t>
            </a:r>
          </a:p>
          <a:p>
            <a:pPr lvl="1"/>
            <a:r>
              <a:rPr lang="en-US" sz="1100" dirty="0" smtClean="0">
                <a:sym typeface="Wingdings" panose="05000000000000000000" pitchFamily="2" charset="2"/>
              </a:rPr>
              <a:t>IV. Conclusion: Can the model used as a predictive tool and how can it guide the licensing of heat </a:t>
            </a:r>
            <a:r>
              <a:rPr lang="en-US" sz="1100" dirty="0" smtClean="0">
                <a:sym typeface="Wingdings" panose="05000000000000000000" pitchFamily="2" charset="2"/>
              </a:rPr>
              <a:t>?</a:t>
            </a:r>
            <a:endParaRPr lang="en-US" sz="1100" dirty="0">
              <a:sym typeface="Wingdings" panose="05000000000000000000" pitchFamily="2" charset="2"/>
            </a:endParaRPr>
          </a:p>
          <a:p>
            <a:r>
              <a:rPr lang="en-US" sz="1100" b="1" dirty="0" smtClean="0">
                <a:sym typeface="Wingdings" panose="05000000000000000000" pitchFamily="2" charset="2"/>
              </a:rPr>
              <a:t>Required data:</a:t>
            </a:r>
          </a:p>
          <a:p>
            <a:pPr lvl="1"/>
            <a:r>
              <a:rPr lang="en-US" sz="1100" dirty="0" smtClean="0">
                <a:sym typeface="Wingdings" panose="05000000000000000000" pitchFamily="2" charset="2"/>
              </a:rPr>
              <a:t>Case study </a:t>
            </a:r>
            <a:r>
              <a:rPr lang="en-US" sz="1100" dirty="0" smtClean="0">
                <a:sym typeface="Wingdings" panose="05000000000000000000" pitchFamily="2" charset="2"/>
              </a:rPr>
              <a:t>to be selected if sufficient amount of data available </a:t>
            </a:r>
          </a:p>
          <a:p>
            <a:pPr marL="457200" lvl="1" indent="0">
              <a:buNone/>
            </a:pPr>
            <a:r>
              <a:rPr lang="en-US" sz="1100" dirty="0" smtClean="0">
                <a:sym typeface="Wingdings" panose="05000000000000000000" pitchFamily="2" charset="2"/>
              </a:rPr>
              <a:t>(i.e. temperature profiles, temporal </a:t>
            </a:r>
            <a:r>
              <a:rPr lang="en-US" sz="1100" dirty="0" smtClean="0">
                <a:sym typeface="Wingdings" panose="05000000000000000000" pitchFamily="2" charset="2"/>
              </a:rPr>
              <a:t>evolution of surface / bottom-hole </a:t>
            </a:r>
            <a:r>
              <a:rPr lang="en-US" sz="1100" dirty="0" smtClean="0">
                <a:sym typeface="Wingdings" panose="05000000000000000000" pitchFamily="2" charset="2"/>
              </a:rPr>
              <a:t>temperatures, </a:t>
            </a:r>
          </a:p>
          <a:p>
            <a:pPr marL="457200" lvl="1" indent="0">
              <a:buNone/>
            </a:pPr>
            <a:r>
              <a:rPr lang="en-US" sz="1100" dirty="0">
                <a:sym typeface="Wingdings" panose="05000000000000000000" pitchFamily="2" charset="2"/>
              </a:rPr>
              <a:t> </a:t>
            </a:r>
            <a:r>
              <a:rPr lang="en-US" sz="1100" dirty="0" smtClean="0">
                <a:sym typeface="Wingdings" panose="05000000000000000000" pitchFamily="2" charset="2"/>
              </a:rPr>
              <a:t>+ </a:t>
            </a:r>
            <a:r>
              <a:rPr lang="en-US" sz="1100" dirty="0" smtClean="0">
                <a:sym typeface="Wingdings" panose="05000000000000000000" pitchFamily="2" charset="2"/>
              </a:rPr>
              <a:t>discharge </a:t>
            </a:r>
            <a:r>
              <a:rPr lang="en-US" sz="1100" dirty="0" smtClean="0">
                <a:sym typeface="Wingdings" panose="05000000000000000000" pitchFamily="2" charset="2"/>
              </a:rPr>
              <a:t>/ flow rate </a:t>
            </a:r>
            <a:r>
              <a:rPr lang="en-US" sz="1100" dirty="0" smtClean="0">
                <a:sym typeface="Wingdings" panose="05000000000000000000" pitchFamily="2" charset="2"/>
              </a:rPr>
              <a:t>with seasonal variations) </a:t>
            </a:r>
            <a:r>
              <a:rPr lang="en-GB" sz="1100" dirty="0" smtClean="0"/>
              <a:t>+ geothermal potential in the area</a:t>
            </a:r>
            <a:endParaRPr lang="en-US" sz="1100" dirty="0" smtClean="0">
              <a:sym typeface="Wingdings" panose="05000000000000000000" pitchFamily="2" charset="2"/>
            </a:endParaRPr>
          </a:p>
          <a:p>
            <a:pPr lvl="1"/>
            <a:r>
              <a:rPr lang="en-US" sz="1100" dirty="0" smtClean="0">
                <a:sym typeface="Wingdings" panose="05000000000000000000" pitchFamily="2" charset="2"/>
              </a:rPr>
              <a:t>Chemical </a:t>
            </a:r>
            <a:r>
              <a:rPr lang="en-US" sz="1100" dirty="0" smtClean="0">
                <a:sym typeface="Wingdings" panose="05000000000000000000" pitchFamily="2" charset="2"/>
              </a:rPr>
              <a:t>analysis + m</a:t>
            </a:r>
            <a:r>
              <a:rPr lang="en-GB" sz="1100" dirty="0" smtClean="0"/>
              <a:t>aps of recharge / discharge </a:t>
            </a:r>
            <a:r>
              <a:rPr lang="en-GB" sz="1100" dirty="0" smtClean="0"/>
              <a:t>area </a:t>
            </a:r>
            <a:r>
              <a:rPr lang="en-GB" sz="1100" dirty="0" smtClean="0"/>
              <a:t>of coal mine water </a:t>
            </a:r>
            <a:r>
              <a:rPr lang="en-US" sz="1100" dirty="0" smtClean="0">
                <a:sym typeface="Wingdings" panose="05000000000000000000" pitchFamily="2" charset="2"/>
              </a:rPr>
              <a:t>to determine </a:t>
            </a:r>
            <a:r>
              <a:rPr lang="en-US" sz="1100" dirty="0" smtClean="0">
                <a:sym typeface="Wingdings" panose="05000000000000000000" pitchFamily="2" charset="2"/>
              </a:rPr>
              <a:t>water origin (BC </a:t>
            </a:r>
            <a:r>
              <a:rPr lang="en-US" sz="1100" dirty="0" smtClean="0">
                <a:sym typeface="Wingdings" panose="05000000000000000000" pitchFamily="2" charset="2"/>
              </a:rPr>
              <a:t>of the models) </a:t>
            </a:r>
          </a:p>
          <a:p>
            <a:pPr lvl="1"/>
            <a:r>
              <a:rPr lang="en-US" sz="1100" dirty="0" smtClean="0">
                <a:sym typeface="Wingdings" panose="05000000000000000000" pitchFamily="2" charset="2"/>
              </a:rPr>
              <a:t>High-resolution heat </a:t>
            </a:r>
            <a:r>
              <a:rPr lang="en-US" sz="1100" dirty="0" smtClean="0">
                <a:sym typeface="Wingdings" panose="05000000000000000000" pitchFamily="2" charset="2"/>
              </a:rPr>
              <a:t>flow maps </a:t>
            </a:r>
            <a:r>
              <a:rPr lang="en-US" sz="1100" dirty="0" smtClean="0">
                <a:sym typeface="Wingdings" panose="05000000000000000000" pitchFamily="2" charset="2"/>
              </a:rPr>
              <a:t>(identify potential anomalies)</a:t>
            </a:r>
          </a:p>
          <a:p>
            <a:pPr lvl="1"/>
            <a:r>
              <a:rPr lang="en-GB" sz="1100" dirty="0" smtClean="0"/>
              <a:t>Flooding history/pumping tests (pumping rates for mines having a remedial scheme)</a:t>
            </a:r>
          </a:p>
          <a:p>
            <a:pPr lvl="1"/>
            <a:endParaRPr lang="en-US" sz="1100" dirty="0" smtClean="0">
              <a:sym typeface="Wingdings" panose="05000000000000000000" pitchFamily="2" charset="2"/>
            </a:endParaRPr>
          </a:p>
          <a:p>
            <a:pPr lvl="1"/>
            <a:endParaRPr lang="en-US" sz="1100" dirty="0" smtClean="0">
              <a:sym typeface="Wingdings" panose="05000000000000000000" pitchFamily="2" charset="2"/>
            </a:endParaRPr>
          </a:p>
          <a:p>
            <a:pPr lvl="1"/>
            <a:endParaRPr lang="en-US" sz="1100" dirty="0" smtClean="0"/>
          </a:p>
          <a:p>
            <a:endParaRPr lang="en-GB" sz="11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92200" y="6886573"/>
            <a:ext cx="6080125" cy="197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858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0" y="146448"/>
            <a:ext cx="10515600" cy="749300"/>
          </a:xfrm>
        </p:spPr>
        <p:txBody>
          <a:bodyPr>
            <a:normAutofit/>
          </a:bodyPr>
          <a:lstStyle/>
          <a:p>
            <a:r>
              <a:rPr lang="en-GB" sz="3600" dirty="0" smtClean="0"/>
              <a:t>Comparison between mines</a:t>
            </a:r>
            <a:endParaRPr lang="en-GB" sz="36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779077"/>
              </p:ext>
            </p:extLst>
          </p:nvPr>
        </p:nvGraphicFramePr>
        <p:xfrm>
          <a:off x="3617686" y="4425733"/>
          <a:ext cx="5124450" cy="21463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3875">
                  <a:extLst>
                    <a:ext uri="{9D8B030D-6E8A-4147-A177-3AD203B41FA5}">
                      <a16:colId xmlns:a16="http://schemas.microsoft.com/office/drawing/2014/main" val="3784530226"/>
                    </a:ext>
                  </a:extLst>
                </a:gridCol>
                <a:gridCol w="855980">
                  <a:extLst>
                    <a:ext uri="{9D8B030D-6E8A-4147-A177-3AD203B41FA5}">
                      <a16:colId xmlns:a16="http://schemas.microsoft.com/office/drawing/2014/main" val="3562564047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515912397"/>
                    </a:ext>
                  </a:extLst>
                </a:gridCol>
                <a:gridCol w="1687195">
                  <a:extLst>
                    <a:ext uri="{9D8B030D-6E8A-4147-A177-3AD203B41FA5}">
                      <a16:colId xmlns:a16="http://schemas.microsoft.com/office/drawing/2014/main" val="826027477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Rock type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Character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K (W/m/K)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Reference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402365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sandstone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sedimentary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3.3-4.9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Lee et al., 1984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202219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mudstone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sedimentary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1.5-2.2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Lee et al., 1984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7958469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limestone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sedimentary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2.8-3.0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Lee et al., 1984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034984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coal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sedimentary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Lee et al., 1984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008400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slate (metamudstone)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metamorphic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Lee et al., 1984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1050749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basement metasediment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metamorphic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3.51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Lee et al., 1984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674550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basement metasediment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metamorphic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3.1-3.5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Wheildon et al., 1984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197775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granite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igneous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3.0-3.5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Wheildon et al., 1984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1122576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granodiorite and tonalite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igneous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2.5-2.9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Wheildon et al., 1984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0979802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dolerite and basalt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igneous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Lee et al., 1984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60203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peridotite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igneous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Wheildon</a:t>
                      </a:r>
                      <a:r>
                        <a:rPr lang="en-US" sz="900" dirty="0">
                          <a:effectLst/>
                        </a:rPr>
                        <a:t> et al., 1984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00714793"/>
                  </a:ext>
                </a:extLst>
              </a:tr>
            </a:tbl>
          </a:graphicData>
        </a:graphic>
      </p:graphicFrame>
      <p:pic>
        <p:nvPicPr>
          <p:cNvPr id="13" name="image4.gif" descr="Figure 18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154908" y="964515"/>
            <a:ext cx="4502325" cy="3175251"/>
          </a:xfrm>
          <a:prstGeom prst="rect">
            <a:avLst/>
          </a:prstGeom>
          <a:ln/>
        </p:spPr>
      </p:pic>
      <p:pic>
        <p:nvPicPr>
          <p:cNvPr id="14" name="image3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73891" y="4565433"/>
            <a:ext cx="3003856" cy="1797267"/>
          </a:xfrm>
          <a:prstGeom prst="rect">
            <a:avLst/>
          </a:prstGeom>
          <a:ln/>
        </p:spPr>
      </p:pic>
      <p:pic>
        <p:nvPicPr>
          <p:cNvPr id="15" name="image14.png" descr="\\students.geos.ed.ac.uk\s1995204\Documents\MidlandValley_Map.png"/>
          <p:cNvPicPr/>
          <p:nvPr/>
        </p:nvPicPr>
        <p:blipFill>
          <a:blip r:embed="rId4"/>
          <a:srcRect b="2961"/>
          <a:stretch>
            <a:fillRect/>
          </a:stretch>
        </p:blipFill>
        <p:spPr>
          <a:xfrm>
            <a:off x="268860" y="895748"/>
            <a:ext cx="4826738" cy="3312786"/>
          </a:xfrm>
          <a:prstGeom prst="rect">
            <a:avLst/>
          </a:prstGeom>
          <a:ln/>
        </p:spPr>
      </p:pic>
      <p:pic>
        <p:nvPicPr>
          <p:cNvPr id="16" name="Image 1"/>
          <p:cNvPicPr/>
          <p:nvPr/>
        </p:nvPicPr>
        <p:blipFill rotWithShape="1">
          <a:blip r:embed="rId5"/>
          <a:srcRect r="5356"/>
          <a:stretch/>
        </p:blipFill>
        <p:spPr>
          <a:xfrm>
            <a:off x="8982075" y="3076488"/>
            <a:ext cx="3209925" cy="37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2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775"/>
          </a:xfrm>
        </p:spPr>
        <p:txBody>
          <a:bodyPr>
            <a:normAutofit/>
          </a:bodyPr>
          <a:lstStyle/>
          <a:p>
            <a:r>
              <a:rPr lang="en-GB" sz="2800" dirty="0" smtClean="0"/>
              <a:t>Summary meeting 23/09/2019</a:t>
            </a:r>
            <a:endParaRPr lang="en-GB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182388"/>
              </p:ext>
            </p:extLst>
          </p:nvPr>
        </p:nvGraphicFramePr>
        <p:xfrm>
          <a:off x="161925" y="1458569"/>
          <a:ext cx="11713369" cy="445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1014747268"/>
                    </a:ext>
                  </a:extLst>
                </a:gridCol>
                <a:gridCol w="6760369">
                  <a:extLst>
                    <a:ext uri="{9D8B030D-6E8A-4147-A177-3AD203B41FA5}">
                      <a16:colId xmlns:a16="http://schemas.microsoft.com/office/drawing/2014/main" val="4162605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Addressed points</a:t>
                      </a:r>
                      <a:endParaRPr lang="en-GB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 smtClean="0"/>
                        <a:t>Progress 30/10/2019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9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GB" sz="1000" dirty="0" smtClean="0"/>
                        <a:t>Characterize sources of heat in mines:</a:t>
                      </a:r>
                    </a:p>
                    <a:p>
                      <a:pPr lvl="1"/>
                      <a:r>
                        <a:rPr lang="en-GB" sz="1000" dirty="0" smtClean="0"/>
                        <a:t>Local heat production linked to the type/volume of surrounding rock type </a:t>
                      </a:r>
                    </a:p>
                    <a:p>
                      <a:pPr lvl="1"/>
                      <a:r>
                        <a:rPr lang="en-GB" sz="1000" dirty="0" smtClean="0"/>
                        <a:t>Fluid flow/</a:t>
                      </a:r>
                      <a:r>
                        <a:rPr lang="en-GB" sz="1000" dirty="0" err="1" smtClean="0"/>
                        <a:t>upflow</a:t>
                      </a:r>
                      <a:r>
                        <a:rPr lang="en-GB" sz="1000" dirty="0" smtClean="0"/>
                        <a:t> along deep faults</a:t>
                      </a:r>
                    </a:p>
                    <a:p>
                      <a:pPr lvl="1"/>
                      <a:r>
                        <a:rPr lang="en-GB" sz="1000" dirty="0" smtClean="0"/>
                        <a:t>Zones of conductive/convective heat transfers </a:t>
                      </a:r>
                    </a:p>
                    <a:p>
                      <a:pPr lvl="1"/>
                      <a:r>
                        <a:rPr lang="en-GB" sz="1000" dirty="0" smtClean="0"/>
                        <a:t>Chemical reactions in mines (exothermic reactions)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 smtClean="0"/>
                        <a:t>Realize a conceptual model of the mines </a:t>
                      </a:r>
                      <a:r>
                        <a:rPr lang="en-GB" sz="1000" dirty="0" smtClean="0"/>
                        <a:t>(~800 </a:t>
                      </a:r>
                      <a:r>
                        <a:rPr lang="en-GB" sz="1000" dirty="0" smtClean="0"/>
                        <a:t>m deep) : identify the main sources of </a:t>
                      </a:r>
                      <a:r>
                        <a:rPr lang="en-GB" sz="1000" dirty="0" smtClean="0"/>
                        <a:t>heat + </a:t>
                      </a:r>
                      <a:r>
                        <a:rPr lang="en-GB" sz="1000" dirty="0" smtClean="0"/>
                        <a:t>expected mine geometry depending on the mining method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 smtClean="0"/>
                        <a:t>Focus research on Midlothian, Middle Valley Coalfield (East MVS)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 smtClean="0"/>
                        <a:t>Model the potential impact of seasonal temperature variations on shallow subsurface temperature (i.e.</a:t>
                      </a:r>
                      <a:r>
                        <a:rPr lang="en-GB" sz="1000" baseline="0" dirty="0" smtClean="0"/>
                        <a:t> depth of influence, </a:t>
                      </a:r>
                      <a:r>
                        <a:rPr lang="en-GB" sz="1000" dirty="0" smtClean="0"/>
                        <a:t>contribution of solar input in GSHP schemes)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00" dirty="0" smtClean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 smtClean="0"/>
                        <a:t>Scientific guidance for the licensing of heat (i.e.  terms of the water-heat access agreement)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 smtClean="0"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à"/>
                      </a:pPr>
                      <a:r>
                        <a:rPr lang="en-GB" sz="1000" dirty="0" smtClean="0">
                          <a:sym typeface="Wingdings" panose="05000000000000000000" pitchFamily="2" charset="2"/>
                        </a:rPr>
                        <a:t>Draw </a:t>
                      </a:r>
                      <a:r>
                        <a:rPr lang="en-GB" sz="1000" dirty="0" smtClean="0">
                          <a:sym typeface="Wingdings" panose="05000000000000000000" pitchFamily="2" charset="2"/>
                        </a:rPr>
                        <a:t>cross-sections  + cross-analysis with depth of</a:t>
                      </a:r>
                      <a:r>
                        <a:rPr lang="en-GB" sz="1000" baseline="0" dirty="0" smtClean="0">
                          <a:sym typeface="Wingdings" panose="05000000000000000000" pitchFamily="2" charset="2"/>
                        </a:rPr>
                        <a:t> temperature measurements  statistical analysis (need more data from Coal Authority)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à"/>
                      </a:pPr>
                      <a:r>
                        <a:rPr lang="en-GB" sz="1000" baseline="0" dirty="0" smtClean="0">
                          <a:sym typeface="Wingdings" panose="05000000000000000000" pitchFamily="2" charset="2"/>
                        </a:rPr>
                        <a:t>See conceptual models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à"/>
                      </a:pPr>
                      <a:r>
                        <a:rPr lang="en-GB" sz="1000" baseline="0" dirty="0" smtClean="0">
                          <a:sym typeface="Wingdings" panose="05000000000000000000" pitchFamily="2" charset="2"/>
                        </a:rPr>
                        <a:t>Case-study specific (requires geochemical analysis?)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GB" sz="1000" baseline="0" dirty="0" smtClean="0"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à"/>
                      </a:pPr>
                      <a:r>
                        <a:rPr lang="en-GB" sz="1000" baseline="0" dirty="0" smtClean="0">
                          <a:sym typeface="Wingdings" panose="05000000000000000000" pitchFamily="2" charset="2"/>
                        </a:rPr>
                        <a:t>See conceptual models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à"/>
                      </a:pPr>
                      <a:endParaRPr lang="en-GB" sz="1000" baseline="0" dirty="0" smtClean="0"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à"/>
                      </a:pPr>
                      <a:endParaRPr lang="en-GB" sz="1000" baseline="0" dirty="0" smtClean="0"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à"/>
                      </a:pPr>
                      <a:r>
                        <a:rPr lang="en-US" sz="1000" dirty="0" smtClean="0"/>
                        <a:t>Other possible case studies (see report from </a:t>
                      </a:r>
                      <a:r>
                        <a:rPr lang="en-US" sz="1000" dirty="0" smtClean="0"/>
                        <a:t>meeting w/ Ian</a:t>
                      </a:r>
                      <a:r>
                        <a:rPr lang="en-US" sz="1000" baseline="0" dirty="0" smtClean="0"/>
                        <a:t>)</a:t>
                      </a:r>
                      <a:endParaRPr lang="en-US" sz="1000" baseline="0" dirty="0" smtClean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000" dirty="0" smtClean="0"/>
                        <a:t>                - Mine water scheme in </a:t>
                      </a:r>
                      <a:r>
                        <a:rPr lang="en-US" sz="1000" dirty="0" err="1" smtClean="0"/>
                        <a:t>Dawdon</a:t>
                      </a:r>
                      <a:r>
                        <a:rPr lang="en-US" sz="1000" dirty="0" smtClean="0"/>
                        <a:t>/Hawthorn/</a:t>
                      </a:r>
                      <a:r>
                        <a:rPr lang="en-US" sz="1000" dirty="0" err="1" smtClean="0"/>
                        <a:t>Seaham</a:t>
                      </a:r>
                      <a:r>
                        <a:rPr lang="en-US" sz="1000" dirty="0" smtClean="0"/>
                        <a:t> (pumping since 2004/2008</a:t>
                      </a:r>
                      <a:r>
                        <a:rPr lang="en-US" sz="1000" baseline="0" dirty="0" smtClean="0"/>
                        <a:t> + new heat scheme in Dec. 2019)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000" baseline="0" dirty="0" smtClean="0"/>
                        <a:t>                - </a:t>
                      </a:r>
                      <a:r>
                        <a:rPr lang="en-US" sz="1000" dirty="0" err="1" smtClean="0"/>
                        <a:t>Lanchester</a:t>
                      </a:r>
                      <a:r>
                        <a:rPr lang="en-US" sz="1000" dirty="0" smtClean="0"/>
                        <a:t> </a:t>
                      </a:r>
                      <a:r>
                        <a:rPr lang="en-US" sz="1000" dirty="0" smtClean="0"/>
                        <a:t>(</a:t>
                      </a:r>
                      <a:r>
                        <a:rPr lang="en-US" sz="1000" dirty="0" smtClean="0"/>
                        <a:t>has been using heat from loop system for 6 months (only 1 MW extracted over 4 MW planned) </a:t>
                      </a:r>
                      <a:endParaRPr lang="en-GB" sz="1000" dirty="0" smtClean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GB" sz="1000" baseline="0" dirty="0" smtClean="0"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GB" sz="1000" baseline="0" dirty="0" smtClean="0">
                          <a:sym typeface="Wingdings" panose="05000000000000000000" pitchFamily="2" charset="2"/>
                        </a:rPr>
                        <a:t>  + </a:t>
                      </a:r>
                      <a:r>
                        <a:rPr lang="en-US" sz="1000" dirty="0" smtClean="0"/>
                        <a:t>heat replenishment, recharge from shallow zone/outcrops, advection of water, change in geothermal gradient resulting from </a:t>
                      </a:r>
                      <a:r>
                        <a:rPr lang="en-GB" sz="1000" dirty="0" smtClean="0"/>
                        <a:t>mine-water extraction/injection</a:t>
                      </a:r>
                      <a:r>
                        <a:rPr lang="en-US" sz="1000" dirty="0" smtClean="0"/>
                        <a:t>, time for new equilibrium to be reached, heat scheme sustainability,</a:t>
                      </a:r>
                      <a:r>
                        <a:rPr lang="en-US" sz="1000" baseline="0" dirty="0" smtClean="0"/>
                        <a:t> (…)</a:t>
                      </a:r>
                      <a:endParaRPr lang="en-GB" sz="1000" baseline="0" dirty="0" smtClean="0"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à"/>
                      </a:pPr>
                      <a:endParaRPr lang="en-GB" sz="1000" baseline="0" dirty="0" smtClean="0"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731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GB" sz="1000" dirty="0" smtClean="0"/>
                        <a:t>Textbook / references </a:t>
                      </a:r>
                    </a:p>
                    <a:p>
                      <a:pPr lvl="1"/>
                      <a:r>
                        <a:rPr lang="en-GB" sz="1000" dirty="0" err="1" smtClean="0"/>
                        <a:t>Minewater</a:t>
                      </a:r>
                      <a:r>
                        <a:rPr lang="en-GB" sz="1000" dirty="0" smtClean="0"/>
                        <a:t> hydrology textbook (ref:</a:t>
                      </a:r>
                      <a:r>
                        <a:rPr lang="en-GB" sz="1000" dirty="0" smtClean="0">
                          <a:hlinkClick r:id="rId2"/>
                        </a:rPr>
                        <a:t> Younger</a:t>
                      </a:r>
                      <a:r>
                        <a:rPr lang="en-GB" sz="1000" dirty="0" smtClean="0"/>
                        <a:t> et al.,</a:t>
                      </a:r>
                      <a:r>
                        <a:rPr lang="en-GB" sz="1000" baseline="0" dirty="0" smtClean="0"/>
                        <a:t> 2002)</a:t>
                      </a:r>
                      <a:endParaRPr lang="en-GB" sz="1000" dirty="0" smtClean="0"/>
                    </a:p>
                    <a:p>
                      <a:pPr lvl="1"/>
                      <a:r>
                        <a:rPr lang="en-GB" sz="1000" dirty="0" smtClean="0"/>
                        <a:t>Banks, D. 2008. </a:t>
                      </a:r>
                      <a:r>
                        <a:rPr lang="en-GB" sz="1000" dirty="0" err="1" smtClean="0"/>
                        <a:t>Thermogeology</a:t>
                      </a:r>
                      <a:r>
                        <a:rPr lang="en-GB" sz="1000" dirty="0" smtClean="0"/>
                        <a:t>: Ground Source Heating and Cooling.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 smtClean="0"/>
                    </a:p>
                    <a:p>
                      <a:endParaRPr lang="en-GB" sz="1000" dirty="0" smtClean="0"/>
                    </a:p>
                    <a:p>
                      <a:pPr marL="171450" indent="-171450">
                        <a:buFont typeface="Wingdings" panose="05000000000000000000" pitchFamily="2" charset="2"/>
                        <a:buChar char="ü"/>
                      </a:pPr>
                      <a:r>
                        <a:rPr lang="en-GB" sz="1000" dirty="0" smtClean="0">
                          <a:sym typeface="Wingdings" panose="05000000000000000000" pitchFamily="2" charset="2"/>
                        </a:rPr>
                        <a:t>Borrowed</a:t>
                      </a:r>
                      <a:r>
                        <a:rPr lang="en-GB" sz="1000" baseline="0" dirty="0" smtClean="0">
                          <a:sym typeface="Wingdings" panose="05000000000000000000" pitchFamily="2" charset="2"/>
                        </a:rPr>
                        <a:t> from l</a:t>
                      </a:r>
                      <a:r>
                        <a:rPr lang="en-GB" sz="1000" dirty="0" smtClean="0">
                          <a:sym typeface="Wingdings" panose="05000000000000000000" pitchFamily="2" charset="2"/>
                        </a:rPr>
                        <a:t>ibrary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22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 smtClean="0"/>
                        <a:t>Next:</a:t>
                      </a:r>
                    </a:p>
                    <a:p>
                      <a:pPr lvl="0"/>
                      <a:r>
                        <a:rPr lang="en-GB" sz="1000" dirty="0" smtClean="0"/>
                        <a:t>Skills to acquire: Numerical</a:t>
                      </a:r>
                      <a:r>
                        <a:rPr lang="en-GB" sz="1000" baseline="0" dirty="0" smtClean="0"/>
                        <a:t> modelling</a:t>
                      </a:r>
                    </a:p>
                    <a:p>
                      <a:pPr lvl="0"/>
                      <a:r>
                        <a:rPr lang="en-GB" sz="1000" dirty="0" smtClean="0"/>
                        <a:t>Meeting at the Coal authority </a:t>
                      </a:r>
                    </a:p>
                    <a:p>
                      <a:pPr lvl="0"/>
                      <a:r>
                        <a:rPr lang="en-GB" sz="1000" dirty="0" smtClean="0"/>
                        <a:t>CASE placement</a:t>
                      </a:r>
                    </a:p>
                    <a:p>
                      <a:pPr lvl="0"/>
                      <a:r>
                        <a:rPr lang="en-GB" sz="1000" dirty="0" smtClean="0"/>
                        <a:t>Get </a:t>
                      </a:r>
                      <a:r>
                        <a:rPr lang="en-GB" sz="1000" dirty="0" smtClean="0"/>
                        <a:t>in touch with David Manning, Newcastle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 smtClean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GB" sz="1000" dirty="0" smtClean="0">
                          <a:sym typeface="Wingdings" panose="05000000000000000000" pitchFamily="2" charset="2"/>
                        </a:rPr>
                        <a:t> Tutorial </a:t>
                      </a:r>
                      <a:r>
                        <a:rPr lang="en-GB" sz="1000" dirty="0" smtClean="0"/>
                        <a:t>Hydrology 2 (GMSH and </a:t>
                      </a:r>
                      <a:r>
                        <a:rPr lang="en-GB" sz="1000" dirty="0" err="1" smtClean="0"/>
                        <a:t>OpenGeoSys</a:t>
                      </a:r>
                      <a:r>
                        <a:rPr lang="en-GB" sz="1000" dirty="0" smtClean="0"/>
                        <a:t>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GB" sz="1000" dirty="0" smtClean="0"/>
                        <a:t>Meeting with Ian on the 07/10/2019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GB" sz="1000" dirty="0" smtClean="0"/>
                        <a:t>January</a:t>
                      </a:r>
                      <a:endParaRPr lang="en-GB" sz="1000" dirty="0" smtClean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GB" sz="1000" dirty="0" smtClean="0"/>
                        <a:t>Meeting 29/10/2019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561047"/>
                  </a:ext>
                </a:extLst>
              </a:tr>
            </a:tbl>
          </a:graphicData>
        </a:graphic>
      </p:graphicFrame>
      <p:pic>
        <p:nvPicPr>
          <p:cNvPr id="6" name="Picture 5"/>
          <p:cNvPicPr/>
          <p:nvPr/>
        </p:nvPicPr>
        <p:blipFill rotWithShape="1">
          <a:blip r:embed="rId3"/>
          <a:srcRect b="89467"/>
          <a:stretch/>
        </p:blipFill>
        <p:spPr>
          <a:xfrm>
            <a:off x="8466455" y="2265391"/>
            <a:ext cx="2228201" cy="11430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3"/>
          <a:srcRect t="25453" b="53482"/>
          <a:stretch/>
        </p:blipFill>
        <p:spPr>
          <a:xfrm>
            <a:off x="8466455" y="2358836"/>
            <a:ext cx="2228201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6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100"/>
            <a:ext cx="10515600" cy="2787765"/>
          </a:xfrm>
        </p:spPr>
        <p:txBody>
          <a:bodyPr>
            <a:normAutofit/>
          </a:bodyPr>
          <a:lstStyle/>
          <a:p>
            <a:r>
              <a:rPr lang="en-GB" sz="1100" dirty="0" smtClean="0"/>
              <a:t>New 2km deep borehole near Newcastle</a:t>
            </a:r>
          </a:p>
          <a:p>
            <a:r>
              <a:rPr lang="en-GB" sz="1100" dirty="0" smtClean="0"/>
              <a:t>Potential data sources: </a:t>
            </a:r>
            <a:r>
              <a:rPr lang="en-GB" sz="1100" dirty="0" err="1" smtClean="0"/>
              <a:t>Lanchester</a:t>
            </a:r>
            <a:r>
              <a:rPr lang="en-GB" sz="1100" dirty="0" smtClean="0"/>
              <a:t> Wines, </a:t>
            </a:r>
            <a:r>
              <a:rPr lang="en-GB" sz="1100" dirty="0" smtClean="0"/>
              <a:t>UK Geo </a:t>
            </a:r>
            <a:r>
              <a:rPr lang="en-GB" sz="1100" dirty="0" smtClean="0"/>
              <a:t>Glasgow </a:t>
            </a:r>
            <a:r>
              <a:rPr lang="en-GB" sz="1100" dirty="0" smtClean="0"/>
              <a:t>Observatory</a:t>
            </a:r>
          </a:p>
          <a:p>
            <a:r>
              <a:rPr lang="en-GB" sz="1100" dirty="0" smtClean="0"/>
              <a:t>Visit of open </a:t>
            </a:r>
            <a:r>
              <a:rPr lang="en-GB" sz="1100" dirty="0" smtClean="0"/>
              <a:t>pit </a:t>
            </a:r>
            <a:r>
              <a:rPr lang="en-GB" sz="1100" dirty="0" smtClean="0"/>
              <a:t>mine</a:t>
            </a:r>
            <a:endParaRPr lang="en-GB" sz="11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</a:t>
            </a:r>
            <a:r>
              <a:rPr lang="en-GB" sz="3200" dirty="0" smtClean="0"/>
              <a:t>eeting </a:t>
            </a:r>
            <a:r>
              <a:rPr lang="en-GB" sz="3200" dirty="0" smtClean="0"/>
              <a:t>29/10/2019, David </a:t>
            </a:r>
            <a:r>
              <a:rPr lang="en-GB" sz="3200" dirty="0" smtClean="0"/>
              <a:t>manning, Stuart</a:t>
            </a:r>
            <a:endParaRPr lang="en-GB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87" y="2352111"/>
            <a:ext cx="7110933" cy="1284383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15" y="3610769"/>
            <a:ext cx="6600825" cy="533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33627" y="2775761"/>
            <a:ext cx="1090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0" i="0" dirty="0" smtClean="0">
                <a:solidFill>
                  <a:srgbClr val="141414"/>
                </a:solidFill>
                <a:effectLst/>
                <a:latin typeface="Open Sans"/>
              </a:rPr>
              <a:t>73 C water.</a:t>
            </a:r>
            <a:endParaRPr lang="en-GB" sz="1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50087" y="4727290"/>
            <a:ext cx="10515600" cy="753019"/>
          </a:xfrm>
        </p:spPr>
        <p:txBody>
          <a:bodyPr>
            <a:normAutofit/>
          </a:bodyPr>
          <a:lstStyle/>
          <a:p>
            <a:r>
              <a:rPr lang="en-GB" sz="3200" dirty="0" smtClean="0"/>
              <a:t>Next</a:t>
            </a:r>
            <a:endParaRPr lang="en-GB" sz="320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5787" y="5450814"/>
            <a:ext cx="10515600" cy="621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 smtClean="0"/>
              <a:t>London Conference: </a:t>
            </a:r>
            <a:r>
              <a:rPr lang="en-US" sz="1600" u="sng" dirty="0" smtClean="0">
                <a:hlinkClick r:id="rId4"/>
              </a:rPr>
              <a:t>https://www.geolsoc.org.uk/GSL-7th-London-Geothermal-Symposium</a:t>
            </a:r>
            <a:r>
              <a:rPr lang="en-US" sz="1600" dirty="0" smtClean="0"/>
              <a:t> 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11052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0"/>
            <a:ext cx="10515600" cy="828675"/>
          </a:xfrm>
        </p:spPr>
        <p:txBody>
          <a:bodyPr/>
          <a:lstStyle/>
          <a:p>
            <a:r>
              <a:rPr lang="en-GB" dirty="0" smtClean="0"/>
              <a:t>References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708024"/>
            <a:ext cx="11760200" cy="6149975"/>
          </a:xfrm>
        </p:spPr>
        <p:txBody>
          <a:bodyPr>
            <a:normAutofit fontScale="25000" lnSpcReduction="20000"/>
          </a:bodyPr>
          <a:lstStyle/>
          <a:p>
            <a:r>
              <a:rPr lang="en-GB" dirty="0"/>
              <a:t>Adams, C, J </a:t>
            </a:r>
            <a:r>
              <a:rPr lang="en-GB" dirty="0" err="1"/>
              <a:t>Gluyas</a:t>
            </a:r>
            <a:r>
              <a:rPr lang="en-GB" dirty="0"/>
              <a:t>, and A Monaghan. ‘Mining for Heat’. </a:t>
            </a:r>
            <a:r>
              <a:rPr lang="en-GB" i="1" dirty="0"/>
              <a:t>Geoscientist</a:t>
            </a:r>
            <a:r>
              <a:rPr lang="en-GB" dirty="0"/>
              <a:t> 29, no. 4 (1 May 2019): 10–15. https://doi.org/10.1144/geosci2019-021.</a:t>
            </a:r>
          </a:p>
          <a:p>
            <a:r>
              <a:rPr lang="en-GB" dirty="0"/>
              <a:t>Bailey, M.T., C.J. Gandy, I.A. Watson, L.M. Wyatt, and A.P. Jarvis. ‘Heat Recovery Potential of Mine Water Treatment Systems in Great Britain’. </a:t>
            </a:r>
            <a:r>
              <a:rPr lang="en-GB" i="1" dirty="0"/>
              <a:t>International Journal of Coal Geology</a:t>
            </a:r>
            <a:r>
              <a:rPr lang="en-GB" dirty="0"/>
              <a:t> 164 (July 2016): 77–84. https://doi.org/10.1016/j.coal.2016.03.007.</a:t>
            </a:r>
          </a:p>
          <a:p>
            <a:r>
              <a:rPr lang="en-GB" dirty="0"/>
              <a:t>Banks, David. </a:t>
            </a:r>
            <a:r>
              <a:rPr lang="en-GB" i="1" dirty="0"/>
              <a:t>An Introduction to </a:t>
            </a:r>
            <a:r>
              <a:rPr lang="en-GB" i="1" dirty="0" err="1"/>
              <a:t>Thermogeology</a:t>
            </a:r>
            <a:r>
              <a:rPr lang="en-GB" i="1" dirty="0"/>
              <a:t>: Ground Source Heating and Cooling</a:t>
            </a:r>
            <a:r>
              <a:rPr lang="en-GB" dirty="0"/>
              <a:t>. Oxford, UK: Blackwell Publishing, Ltd, 2008. https://doi.org/10.1002/9781444302677.</a:t>
            </a:r>
          </a:p>
          <a:p>
            <a:r>
              <a:rPr lang="en-GB" dirty="0"/>
              <a:t>Banks, David, Adam </a:t>
            </a:r>
            <a:r>
              <a:rPr lang="en-GB" dirty="0" err="1"/>
              <a:t>Frolik</a:t>
            </a:r>
            <a:r>
              <a:rPr lang="en-GB" dirty="0"/>
              <a:t>, </a:t>
            </a:r>
            <a:r>
              <a:rPr lang="en-GB" dirty="0" err="1"/>
              <a:t>Grzegorz</a:t>
            </a:r>
            <a:r>
              <a:rPr lang="en-GB" dirty="0"/>
              <a:t> </a:t>
            </a:r>
            <a:r>
              <a:rPr lang="en-GB" dirty="0" err="1"/>
              <a:t>Gzyl</a:t>
            </a:r>
            <a:r>
              <a:rPr lang="en-GB" dirty="0"/>
              <a:t>, and Marek </a:t>
            </a:r>
            <a:r>
              <a:rPr lang="en-GB" dirty="0" err="1"/>
              <a:t>Rogoż</a:t>
            </a:r>
            <a:r>
              <a:rPr lang="en-GB" dirty="0"/>
              <a:t>. ‘</a:t>
            </a:r>
            <a:r>
              <a:rPr lang="en-GB" dirty="0" err="1"/>
              <a:t>Modeling</a:t>
            </a:r>
            <a:r>
              <a:rPr lang="en-GB" dirty="0"/>
              <a:t> and Monitoring of Mine Water Rebound in an Abandoned Coal Mine Complex: </a:t>
            </a:r>
            <a:r>
              <a:rPr lang="en-GB" dirty="0" err="1"/>
              <a:t>Siersza</a:t>
            </a:r>
            <a:r>
              <a:rPr lang="en-GB" dirty="0"/>
              <a:t> Mine, Upper Silesian Coal Basin, Poland’. </a:t>
            </a:r>
            <a:r>
              <a:rPr lang="en-GB" i="1" dirty="0"/>
              <a:t>Hydrogeology Journal</a:t>
            </a:r>
            <a:r>
              <a:rPr lang="en-GB" dirty="0"/>
              <a:t> 18, no. 2 (March 2010): 519–34. https://doi.org/10.1007/s10040-009-0534-z.</a:t>
            </a:r>
          </a:p>
          <a:p>
            <a:r>
              <a:rPr lang="en-GB" dirty="0"/>
              <a:t>Booth, C.J. ‘The Effects of </a:t>
            </a:r>
            <a:r>
              <a:rPr lang="en-GB" dirty="0" err="1"/>
              <a:t>Longwall</a:t>
            </a:r>
            <a:r>
              <a:rPr lang="en-GB" dirty="0"/>
              <a:t> Coal Mining on Overlying Aquifers’. In </a:t>
            </a:r>
            <a:r>
              <a:rPr lang="en-GB" i="1" dirty="0"/>
              <a:t>Mine Water Hydrogeology and Geochemistry</a:t>
            </a:r>
            <a:r>
              <a:rPr lang="en-GB" dirty="0"/>
              <a:t>, Younger, El &amp; Robins, N.S., 198. Geological Society, London, Special Publications., 2002.</a:t>
            </a:r>
          </a:p>
          <a:p>
            <a:r>
              <a:rPr lang="en-GB" dirty="0"/>
              <a:t>Burnside, N.M., D. Banks, and A.J. Boyce. ‘Sustainability of Thermal Energy Production at the Flooded Mine Workings of the Former </a:t>
            </a:r>
            <a:r>
              <a:rPr lang="en-GB" dirty="0" err="1"/>
              <a:t>Caphouse</a:t>
            </a:r>
            <a:r>
              <a:rPr lang="en-GB" dirty="0"/>
              <a:t> Colliery, Yorkshire, United Kingdom’. </a:t>
            </a:r>
            <a:r>
              <a:rPr lang="en-GB" i="1" dirty="0"/>
              <a:t>International Journal of Coal Geology</a:t>
            </a:r>
            <a:r>
              <a:rPr lang="en-GB" dirty="0"/>
              <a:t> 164 (July 2016): 85–91. https://doi.org/10.1016/j.coal.2016.03.006.</a:t>
            </a:r>
          </a:p>
          <a:p>
            <a:r>
              <a:rPr lang="en-GB" dirty="0" err="1"/>
              <a:t>Esterhuizen</a:t>
            </a:r>
            <a:r>
              <a:rPr lang="en-GB" dirty="0"/>
              <a:t>, Gabriel, and C. </a:t>
            </a:r>
            <a:r>
              <a:rPr lang="en-GB" dirty="0" err="1"/>
              <a:t>Karacan</a:t>
            </a:r>
            <a:r>
              <a:rPr lang="en-GB" dirty="0"/>
              <a:t>. ‘A METHODOLOGY FOR DETERMINING GOB PERMEABILITY DISTRIBUTIONS AND ITS APPLICATION TO RESERVOIR MODELING OF COAL MINE LONGWALLS’, 1 January 2007.</a:t>
            </a:r>
          </a:p>
          <a:p>
            <a:r>
              <a:rPr lang="en-GB" dirty="0" err="1"/>
              <a:t>Esterhuizen</a:t>
            </a:r>
            <a:r>
              <a:rPr lang="en-GB" dirty="0"/>
              <a:t>, G.S, and C.O </a:t>
            </a:r>
            <a:r>
              <a:rPr lang="en-GB" dirty="0" err="1"/>
              <a:t>Karacan</a:t>
            </a:r>
            <a:r>
              <a:rPr lang="en-GB" dirty="0"/>
              <a:t>. ‘Development of Numerical Models to Investigate Permeability Changes and Gas Emission around </a:t>
            </a:r>
            <a:r>
              <a:rPr lang="en-GB" dirty="0" err="1"/>
              <a:t>Longwall</a:t>
            </a:r>
            <a:r>
              <a:rPr lang="en-GB" dirty="0"/>
              <a:t> Mining Panel’, </a:t>
            </a:r>
            <a:r>
              <a:rPr lang="en-GB" dirty="0" err="1"/>
              <a:t>n.d.</a:t>
            </a:r>
            <a:r>
              <a:rPr lang="en-GB" dirty="0"/>
              <a:t>, 13.</a:t>
            </a:r>
          </a:p>
          <a:p>
            <a:r>
              <a:rPr lang="en-GB" dirty="0"/>
              <a:t>Farr, Gareth, </a:t>
            </a:r>
            <a:r>
              <a:rPr lang="en-GB" dirty="0" err="1"/>
              <a:t>Sivachidambaram</a:t>
            </a:r>
            <a:r>
              <a:rPr lang="en-GB" dirty="0"/>
              <a:t> </a:t>
            </a:r>
            <a:r>
              <a:rPr lang="en-GB" dirty="0" err="1"/>
              <a:t>Sadasivam</a:t>
            </a:r>
            <a:r>
              <a:rPr lang="en-GB" dirty="0"/>
              <a:t>, </a:t>
            </a:r>
            <a:r>
              <a:rPr lang="en-GB" dirty="0" err="1"/>
              <a:t>Manju</a:t>
            </a:r>
            <a:r>
              <a:rPr lang="en-GB" dirty="0"/>
              <a:t>, </a:t>
            </a:r>
            <a:r>
              <a:rPr lang="en-GB" dirty="0" err="1"/>
              <a:t>Ian.A</a:t>
            </a:r>
            <a:r>
              <a:rPr lang="en-GB" dirty="0"/>
              <a:t>. Watson, </a:t>
            </a:r>
            <a:r>
              <a:rPr lang="en-GB" dirty="0" err="1"/>
              <a:t>Hywel.R</a:t>
            </a:r>
            <a:r>
              <a:rPr lang="en-GB" dirty="0"/>
              <a:t>. Thomas, and David Tucker. ‘Low Enthalpy Heat Recovery Potential from Coal Mine Discharges in the South Wales Coalfield’. </a:t>
            </a:r>
            <a:r>
              <a:rPr lang="en-GB" i="1" dirty="0"/>
              <a:t>International Journal of Coal Geology</a:t>
            </a:r>
            <a:r>
              <a:rPr lang="en-GB" dirty="0"/>
              <a:t> 164 (July 2016): 92–103. https://doi.org/10.1016/j.coal.2016.05.008.</a:t>
            </a:r>
          </a:p>
          <a:p>
            <a:r>
              <a:rPr lang="en-GB" dirty="0"/>
              <a:t>Gillespie, M.R, E.J Crane, and H.F Barron. </a:t>
            </a:r>
            <a:r>
              <a:rPr lang="en-GB" i="1" dirty="0"/>
              <a:t>Study into the Potential for Deep Geothermal Energy in Scotland, Scottish Government Project.</a:t>
            </a:r>
            <a:r>
              <a:rPr lang="en-GB" dirty="0"/>
              <a:t> AECOM, BGS. Vol. AEC/001/11, 2013.</a:t>
            </a:r>
          </a:p>
          <a:p>
            <a:r>
              <a:rPr lang="en-GB" dirty="0" err="1"/>
              <a:t>Guo</a:t>
            </a:r>
            <a:r>
              <a:rPr lang="en-GB" dirty="0"/>
              <a:t>, </a:t>
            </a:r>
            <a:r>
              <a:rPr lang="en-GB" dirty="0" err="1"/>
              <a:t>Pingye</a:t>
            </a:r>
            <a:r>
              <a:rPr lang="en-GB" dirty="0"/>
              <a:t>, </a:t>
            </a:r>
            <a:r>
              <a:rPr lang="en-GB" dirty="0" err="1"/>
              <a:t>Liange</a:t>
            </a:r>
            <a:r>
              <a:rPr lang="en-GB" dirty="0"/>
              <a:t> Zheng, </a:t>
            </a:r>
            <a:r>
              <a:rPr lang="en-GB" dirty="0" err="1"/>
              <a:t>Xiaoming</a:t>
            </a:r>
            <a:r>
              <a:rPr lang="en-GB" dirty="0"/>
              <a:t> Sun, </a:t>
            </a:r>
            <a:r>
              <a:rPr lang="en-GB" dirty="0" err="1"/>
              <a:t>Manchao</a:t>
            </a:r>
            <a:r>
              <a:rPr lang="en-GB" dirty="0"/>
              <a:t> He, </a:t>
            </a:r>
            <a:r>
              <a:rPr lang="en-GB" dirty="0" err="1"/>
              <a:t>Yanwei</a:t>
            </a:r>
            <a:r>
              <a:rPr lang="en-GB" dirty="0"/>
              <a:t> Wang, and </a:t>
            </a:r>
            <a:r>
              <a:rPr lang="en-GB" dirty="0" err="1"/>
              <a:t>Jingshi</a:t>
            </a:r>
            <a:r>
              <a:rPr lang="en-GB" dirty="0"/>
              <a:t> Shang. ‘Sustainability Evaluation Model of Geothermal Resources in Abandoned Coal Mine’. </a:t>
            </a:r>
            <a:r>
              <a:rPr lang="en-GB" i="1" dirty="0"/>
              <a:t>Applied Thermal Engineering</a:t>
            </a:r>
            <a:r>
              <a:rPr lang="en-GB" dirty="0"/>
              <a:t> 144 (November 2018): 804–11. https://doi.org/10.1016/j.applthermaleng.2018.06.070.</a:t>
            </a:r>
          </a:p>
          <a:p>
            <a:r>
              <a:rPr lang="en-GB" dirty="0"/>
              <a:t>Hall, Andrew, John Ashley Scott, and Helen Shang. ‘Geothermal Energy Recovery from Underground Mines’. </a:t>
            </a:r>
            <a:r>
              <a:rPr lang="en-GB" i="1" dirty="0"/>
              <a:t>Renewable and Sustainable Energy Reviews</a:t>
            </a:r>
            <a:r>
              <a:rPr lang="en-GB" dirty="0"/>
              <a:t> 15, no. 2 (February 2011): 916–24. https://doi.org/10.1016/j.rser.2010.11.007.</a:t>
            </a:r>
          </a:p>
          <a:p>
            <a:r>
              <a:rPr lang="en-GB" dirty="0"/>
              <a:t>Hamm, V, and B </a:t>
            </a:r>
            <a:r>
              <a:rPr lang="en-GB" dirty="0" err="1"/>
              <a:t>Bazargan</a:t>
            </a:r>
            <a:r>
              <a:rPr lang="en-GB" dirty="0"/>
              <a:t> </a:t>
            </a:r>
            <a:r>
              <a:rPr lang="en-GB" dirty="0" err="1"/>
              <a:t>Sabet</a:t>
            </a:r>
            <a:r>
              <a:rPr lang="en-GB" dirty="0"/>
              <a:t>. ‘Modelling of Fluid Flow and Heat Transfer to Assess the Geothermal Potential of a Flooded Coal Mine in Lorraine, France | Elsevier Enhanced Reader’. </a:t>
            </a:r>
            <a:r>
              <a:rPr lang="en-GB" i="1" dirty="0" err="1"/>
              <a:t>Geothermics</a:t>
            </a:r>
            <a:r>
              <a:rPr lang="en-GB" dirty="0"/>
              <a:t> 39 (2010): 177–86. https://doi.org/10.1016/j.geothermics.2010.03.00.</a:t>
            </a:r>
          </a:p>
          <a:p>
            <a:r>
              <a:rPr lang="en-GB" dirty="0"/>
              <a:t>Jessop. ‘GEOTHERMAL ENERGY FROM OLD MINES AT SPRINGHILL, NOVA SCOTIA, CANADA’, 1999.</a:t>
            </a:r>
          </a:p>
          <a:p>
            <a:r>
              <a:rPr lang="en-GB" dirty="0" err="1"/>
              <a:t>Kolditz</a:t>
            </a:r>
            <a:r>
              <a:rPr lang="en-GB" dirty="0"/>
              <a:t>, Olaf, Uwe-Jens </a:t>
            </a:r>
            <a:r>
              <a:rPr lang="en-GB" dirty="0" err="1"/>
              <a:t>Görke</a:t>
            </a:r>
            <a:r>
              <a:rPr lang="en-GB" dirty="0"/>
              <a:t>, Hua Shao, </a:t>
            </a:r>
            <a:r>
              <a:rPr lang="en-GB" dirty="0" err="1"/>
              <a:t>Wenqing</a:t>
            </a:r>
            <a:r>
              <a:rPr lang="en-GB" dirty="0"/>
              <a:t> Wang, and Sebastian Bauer, eds. </a:t>
            </a:r>
            <a:r>
              <a:rPr lang="en-GB" i="1" dirty="0"/>
              <a:t>Thermo-Hydro-Mechanical-Chemical Processes in Fractured Porous Media: Modelling and Benchmarking: Benchmarking Initiatives</a:t>
            </a:r>
            <a:r>
              <a:rPr lang="en-GB" dirty="0"/>
              <a:t>. Terrestrial Environmental Sciences. Cham: Springer International Publishing, 2016. https://doi.org/10.1007/978-3-319-29224-3.</a:t>
            </a:r>
          </a:p>
          <a:p>
            <a:r>
              <a:rPr lang="en-GB" dirty="0" err="1"/>
              <a:t>Loredo</a:t>
            </a:r>
            <a:r>
              <a:rPr lang="en-GB" dirty="0"/>
              <a:t>, C., N. </a:t>
            </a:r>
            <a:r>
              <a:rPr lang="en-GB" dirty="0" err="1"/>
              <a:t>Roqueñí</a:t>
            </a:r>
            <a:r>
              <a:rPr lang="en-GB" dirty="0"/>
              <a:t>, and A. </a:t>
            </a:r>
            <a:r>
              <a:rPr lang="en-GB" dirty="0" err="1"/>
              <a:t>Ordóñez</a:t>
            </a:r>
            <a:r>
              <a:rPr lang="en-GB" dirty="0"/>
              <a:t>. ‘Modelling Flow and Heat Transfer in Flooded Mines for Geothermal Energy Use: A Review’. </a:t>
            </a:r>
            <a:r>
              <a:rPr lang="en-GB" i="1" dirty="0"/>
              <a:t>International Journal of Coal Geology</a:t>
            </a:r>
            <a:r>
              <a:rPr lang="en-GB" dirty="0"/>
              <a:t> 164 (July 2016): 115–22. https://doi.org/10.1016/j.coal.2016.04.013.</a:t>
            </a:r>
          </a:p>
          <a:p>
            <a:r>
              <a:rPr lang="en-GB" dirty="0" err="1"/>
              <a:t>Loredo</a:t>
            </a:r>
            <a:r>
              <a:rPr lang="en-GB" dirty="0"/>
              <a:t>, Covadonga, David Banks, and Nieves </a:t>
            </a:r>
            <a:r>
              <a:rPr lang="en-GB" dirty="0" err="1"/>
              <a:t>Roqueñí</a:t>
            </a:r>
            <a:r>
              <a:rPr lang="en-GB" dirty="0"/>
              <a:t>. ‘Evaluation of Analytical Models for Heat Transfer in Mine Tunnels’. </a:t>
            </a:r>
            <a:r>
              <a:rPr lang="en-GB" i="1" dirty="0" err="1"/>
              <a:t>Geothermics</a:t>
            </a:r>
            <a:r>
              <a:rPr lang="en-GB" dirty="0"/>
              <a:t> 69 (1 September 2017): 153–64. https://doi.org/10.1016/j.geothermics.2017.06.001.</a:t>
            </a:r>
          </a:p>
          <a:p>
            <a:r>
              <a:rPr lang="en-GB" dirty="0" err="1"/>
              <a:t>Madiseh</a:t>
            </a:r>
            <a:r>
              <a:rPr lang="en-GB" dirty="0"/>
              <a:t>, S A </a:t>
            </a:r>
            <a:r>
              <a:rPr lang="en-GB" dirty="0" err="1"/>
              <a:t>Ghoreishi</a:t>
            </a:r>
            <a:r>
              <a:rPr lang="en-GB" dirty="0"/>
              <a:t>, </a:t>
            </a:r>
            <a:r>
              <a:rPr lang="en-GB" dirty="0" err="1"/>
              <a:t>Mory</a:t>
            </a:r>
            <a:r>
              <a:rPr lang="en-GB" dirty="0"/>
              <a:t> M </a:t>
            </a:r>
            <a:r>
              <a:rPr lang="en-GB" dirty="0" err="1"/>
              <a:t>Ghomshei</a:t>
            </a:r>
            <a:r>
              <a:rPr lang="en-GB" dirty="0"/>
              <a:t>, F P </a:t>
            </a:r>
            <a:r>
              <a:rPr lang="en-GB" dirty="0" err="1"/>
              <a:t>Hassani</a:t>
            </a:r>
            <a:r>
              <a:rPr lang="en-GB" dirty="0"/>
              <a:t>, and F </a:t>
            </a:r>
            <a:r>
              <a:rPr lang="en-GB" dirty="0" err="1"/>
              <a:t>Abbasy</a:t>
            </a:r>
            <a:r>
              <a:rPr lang="en-GB" dirty="0"/>
              <a:t>. ‘Sustainable Heat Extraction from Abandoned Mine Tunnels: A Numerical Model’. </a:t>
            </a:r>
            <a:r>
              <a:rPr lang="en-GB" i="1" dirty="0"/>
              <a:t>J. Renewable Sustainable Energy</a:t>
            </a:r>
            <a:r>
              <a:rPr lang="en-GB" dirty="0"/>
              <a:t>, 2012, 17.</a:t>
            </a:r>
          </a:p>
          <a:p>
            <a:r>
              <a:rPr lang="en-GB" dirty="0" err="1"/>
              <a:t>Majorowicz</a:t>
            </a:r>
            <a:r>
              <a:rPr lang="en-GB" dirty="0"/>
              <a:t>, Jacek, William </a:t>
            </a:r>
            <a:r>
              <a:rPr lang="en-GB" dirty="0" err="1"/>
              <a:t>Gosnold</a:t>
            </a:r>
            <a:r>
              <a:rPr lang="en-GB" dirty="0"/>
              <a:t>, Donald </a:t>
            </a:r>
            <a:r>
              <a:rPr lang="en-GB" dirty="0" err="1"/>
              <a:t>Gray</a:t>
            </a:r>
            <a:r>
              <a:rPr lang="en-GB" dirty="0"/>
              <a:t>, Jan </a:t>
            </a:r>
            <a:r>
              <a:rPr lang="en-GB" dirty="0" err="1"/>
              <a:t>Safanda</a:t>
            </a:r>
            <a:r>
              <a:rPr lang="en-GB" dirty="0"/>
              <a:t>, Robert </a:t>
            </a:r>
            <a:r>
              <a:rPr lang="en-GB" dirty="0" err="1"/>
              <a:t>Klenner</a:t>
            </a:r>
            <a:r>
              <a:rPr lang="en-GB" dirty="0"/>
              <a:t>, and Martyn </a:t>
            </a:r>
            <a:r>
              <a:rPr lang="en-GB" dirty="0" err="1"/>
              <a:t>Unsworth</a:t>
            </a:r>
            <a:r>
              <a:rPr lang="en-GB" dirty="0"/>
              <a:t>. ‘Implications of Post-Glacial Warming for Northern Alberta Heat Flow— Correcting for the Underestimate of the Geothermal Potential’, Vol. 36, 2012.</a:t>
            </a:r>
          </a:p>
          <a:p>
            <a:r>
              <a:rPr lang="en-GB" dirty="0"/>
              <a:t>Monaghan, Alison. </a:t>
            </a:r>
            <a:r>
              <a:rPr lang="en-GB" i="1" dirty="0"/>
              <a:t>The Carboniferous Shales of the Midland Valley of Scotland: Geology and Resource Estimation</a:t>
            </a:r>
            <a:r>
              <a:rPr lang="en-GB" dirty="0"/>
              <a:t>, 2014. https://www.ogauthority.co.uk/onshore/onshore-reports-and-data/reports-bgs-midland-valley-of-scotland-shale/.</a:t>
            </a:r>
          </a:p>
          <a:p>
            <a:r>
              <a:rPr lang="en-GB" dirty="0"/>
              <a:t>Nicholson, M. ‘Bilston Glen No.1 DC Shaft Survey’, 2019.</a:t>
            </a:r>
          </a:p>
          <a:p>
            <a:r>
              <a:rPr lang="en-GB" dirty="0"/>
              <a:t>Raymond, Jasmin, and René </a:t>
            </a:r>
            <a:r>
              <a:rPr lang="en-GB" dirty="0" err="1"/>
              <a:t>Therrien</a:t>
            </a:r>
            <a:r>
              <a:rPr lang="en-GB" dirty="0"/>
              <a:t>. ‘Low-Temperature Geothermal Potential of the Flooded </a:t>
            </a:r>
            <a:r>
              <a:rPr lang="en-GB" dirty="0" err="1"/>
              <a:t>Gaspé</a:t>
            </a:r>
            <a:r>
              <a:rPr lang="en-GB" dirty="0"/>
              <a:t> Mines, Québec, Canada’. </a:t>
            </a:r>
            <a:r>
              <a:rPr lang="en-GB" i="1" dirty="0" err="1"/>
              <a:t>Geothermics</a:t>
            </a:r>
            <a:r>
              <a:rPr lang="en-GB" dirty="0"/>
              <a:t> 37, no. 2 (April 2008): 189–210. https://doi.org/10.1016/j.geothermics.2007.10.001.</a:t>
            </a:r>
          </a:p>
          <a:p>
            <a:r>
              <a:rPr lang="en-GB" dirty="0" err="1"/>
              <a:t>Szczepiński</a:t>
            </a:r>
            <a:r>
              <a:rPr lang="en-GB" dirty="0"/>
              <a:t>, Jacek. ‘The Significance of Groundwater Flow </a:t>
            </a:r>
            <a:r>
              <a:rPr lang="en-GB" dirty="0" err="1"/>
              <a:t>Modeling</a:t>
            </a:r>
            <a:r>
              <a:rPr lang="en-GB" dirty="0"/>
              <a:t> Study for Simulation of Opencast Mine Dewatering, Flooding, and the Environmental Impact’. </a:t>
            </a:r>
            <a:r>
              <a:rPr lang="en-GB" i="1" dirty="0"/>
              <a:t>Water</a:t>
            </a:r>
            <a:r>
              <a:rPr lang="en-GB" dirty="0"/>
              <a:t> 11, no. 4 (23 April 2019): 848. https://doi.org/10.3390/w11040848.</a:t>
            </a:r>
          </a:p>
          <a:p>
            <a:r>
              <a:rPr lang="en-GB" dirty="0"/>
              <a:t>Todd, Fiona, Christopher McDermott, Andrew Fraser Harris, Alexander Bond, and Stuart Gilfillan. ‘Coupled Hydraulic and Mechanical Model of Surface Uplift Due to Mine Water Rebound: Implications for Mine Water Heating and Cooling Schemes’. </a:t>
            </a:r>
            <a:r>
              <a:rPr lang="en-GB" i="1" dirty="0"/>
              <a:t>Scottish Journal of Geology</a:t>
            </a:r>
            <a:r>
              <a:rPr lang="en-GB" dirty="0"/>
              <a:t>, 26 July 2019, sjg2018-028. https://doi.org/10.1144/sjg2018-028.</a:t>
            </a:r>
          </a:p>
          <a:p>
            <a:r>
              <a:rPr lang="en-GB" dirty="0"/>
              <a:t>Underhill, John R., Alison A. Monaghan, and Mike A.E. Browne. ‘Controls on Structural Styles, Basin Development and Petroleum </a:t>
            </a:r>
            <a:r>
              <a:rPr lang="en-GB" dirty="0" err="1"/>
              <a:t>Prospectivity</a:t>
            </a:r>
            <a:r>
              <a:rPr lang="en-GB" dirty="0"/>
              <a:t> in the Midland Valley of Scotland’. </a:t>
            </a:r>
            <a:r>
              <a:rPr lang="en-GB" i="1" dirty="0"/>
              <a:t>Marine and Petroleum Geology</a:t>
            </a:r>
            <a:r>
              <a:rPr lang="en-GB" dirty="0"/>
              <a:t> 25, no. 10 (December 2008): 1000–1022. https://doi.org/10.1016/j.marpetgeo.2007.12.002.</a:t>
            </a:r>
          </a:p>
          <a:p>
            <a:r>
              <a:rPr lang="en-GB" dirty="0" err="1"/>
              <a:t>Whitwork</a:t>
            </a:r>
            <a:r>
              <a:rPr lang="en-GB" dirty="0"/>
              <a:t>, K.R. ‘The Monitoring and Modelling of Mine Water Recovery in UK Coalfields’. In </a:t>
            </a:r>
            <a:r>
              <a:rPr lang="en-GB" i="1" dirty="0"/>
              <a:t>Mine Water Hydrogeology and Geochemistry</a:t>
            </a:r>
            <a:r>
              <a:rPr lang="en-GB" dirty="0"/>
              <a:t>, </a:t>
            </a:r>
            <a:r>
              <a:rPr lang="en-GB" dirty="0" err="1"/>
              <a:t>Youger</a:t>
            </a:r>
            <a:r>
              <a:rPr lang="en-GB" dirty="0"/>
              <a:t>, El &amp; Robins, N.S., 198. Geological Society, London, Special Publications., 2002.</a:t>
            </a:r>
          </a:p>
          <a:p>
            <a:r>
              <a:rPr lang="en-GB" dirty="0"/>
              <a:t>Younger, Paul L., S. A. </a:t>
            </a:r>
            <a:r>
              <a:rPr lang="en-GB" dirty="0" err="1"/>
              <a:t>Banwart</a:t>
            </a:r>
            <a:r>
              <a:rPr lang="en-GB" dirty="0"/>
              <a:t>, and Robert S. Hedin. </a:t>
            </a:r>
            <a:r>
              <a:rPr lang="en-GB" i="1" dirty="0"/>
              <a:t>Mine Water: Hydrology, Pollution, Remediation</a:t>
            </a:r>
            <a:r>
              <a:rPr lang="en-GB" dirty="0"/>
              <a:t>. Springer Science &amp; Business Media, 2012.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15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7332"/>
          </a:xfrm>
        </p:spPr>
        <p:txBody>
          <a:bodyPr>
            <a:noAutofit/>
          </a:bodyPr>
          <a:lstStyle/>
          <a:p>
            <a:r>
              <a:rPr lang="en-GB" sz="2800" dirty="0" smtClean="0"/>
              <a:t>Summary </a:t>
            </a:r>
            <a:r>
              <a:rPr lang="en-GB" sz="2800" dirty="0"/>
              <a:t>m</a:t>
            </a:r>
            <a:r>
              <a:rPr lang="en-GB" sz="2800" dirty="0" smtClean="0"/>
              <a:t>eeting at Coal Authority, Mansfield Office, </a:t>
            </a:r>
            <a:r>
              <a:rPr lang="en-US" sz="2800" dirty="0" smtClean="0"/>
              <a:t>07/10/2019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133" y="1313411"/>
            <a:ext cx="11133667" cy="5426055"/>
          </a:xfrm>
        </p:spPr>
        <p:txBody>
          <a:bodyPr>
            <a:noAutofit/>
          </a:bodyPr>
          <a:lstStyle/>
          <a:p>
            <a:pPr lvl="0"/>
            <a:r>
              <a:rPr lang="en-US" sz="1200" dirty="0"/>
              <a:t>Meeting Jeremy Crooks, Head of Innovation </a:t>
            </a:r>
            <a:endParaRPr lang="en-US" sz="1200" dirty="0" smtClean="0"/>
          </a:p>
          <a:p>
            <a:pPr lvl="0"/>
            <a:endParaRPr lang="en-US" sz="1050" dirty="0" smtClean="0"/>
          </a:p>
          <a:p>
            <a:pPr lvl="0"/>
            <a:r>
              <a:rPr lang="en-US" sz="1200" dirty="0" smtClean="0"/>
              <a:t>Data </a:t>
            </a:r>
            <a:r>
              <a:rPr lang="en-US" sz="1200" dirty="0"/>
              <a:t>overview </a:t>
            </a:r>
            <a:r>
              <a:rPr lang="en-US" sz="1200" dirty="0" smtClean="0"/>
              <a:t>with Ian</a:t>
            </a:r>
          </a:p>
          <a:p>
            <a:pPr lvl="1"/>
            <a:r>
              <a:rPr lang="en-US" sz="1050" dirty="0" smtClean="0"/>
              <a:t>Layers </a:t>
            </a:r>
            <a:r>
              <a:rPr lang="en-US" sz="1050" dirty="0"/>
              <a:t>of Data accessible at </a:t>
            </a:r>
            <a:r>
              <a:rPr lang="en-US" sz="1050" u="sng" dirty="0">
                <a:hlinkClick r:id="rId2"/>
              </a:rPr>
              <a:t>http://mapapps2.bgs.ac.uk/coalauthority/home.html</a:t>
            </a:r>
            <a:r>
              <a:rPr lang="en-US" sz="1050" dirty="0"/>
              <a:t> +</a:t>
            </a:r>
            <a:r>
              <a:rPr lang="en-US" sz="1050" i="1" dirty="0"/>
              <a:t> </a:t>
            </a:r>
            <a:r>
              <a:rPr lang="en-US" sz="1050" i="1" dirty="0" err="1"/>
              <a:t>Inferis</a:t>
            </a:r>
            <a:r>
              <a:rPr lang="en-US" sz="1050" dirty="0"/>
              <a:t> intranet at the Coal Authority </a:t>
            </a:r>
            <a:endParaRPr lang="en-GB" sz="1050" dirty="0"/>
          </a:p>
          <a:p>
            <a:pPr lvl="2"/>
            <a:r>
              <a:rPr lang="en-US" sz="1050" dirty="0"/>
              <a:t>Shafts </a:t>
            </a:r>
            <a:r>
              <a:rPr lang="en-US" sz="1050" dirty="0" smtClean="0"/>
              <a:t>(geometry and current state) </a:t>
            </a:r>
            <a:r>
              <a:rPr lang="en-US" sz="1050" dirty="0">
                <a:sym typeface="Wingdings" panose="05000000000000000000" pitchFamily="2" charset="2"/>
              </a:rPr>
              <a:t></a:t>
            </a:r>
            <a:r>
              <a:rPr lang="en-US" sz="1050" dirty="0"/>
              <a:t> look at </a:t>
            </a:r>
            <a:r>
              <a:rPr lang="en-US" sz="1050" dirty="0" smtClean="0"/>
              <a:t>heat </a:t>
            </a:r>
            <a:r>
              <a:rPr lang="en-US" sz="1050" dirty="0"/>
              <a:t>transfer above filled shafts</a:t>
            </a:r>
            <a:endParaRPr lang="en-GB" sz="1050" dirty="0"/>
          </a:p>
          <a:p>
            <a:pPr lvl="2"/>
            <a:r>
              <a:rPr lang="en-US" sz="1050" dirty="0"/>
              <a:t>Underground workings (seam codes, </a:t>
            </a:r>
            <a:r>
              <a:rPr lang="en-US" sz="1050" dirty="0" smtClean="0"/>
              <a:t>thickness, </a:t>
            </a:r>
            <a:r>
              <a:rPr lang="en-US" sz="1050" dirty="0"/>
              <a:t>type, </a:t>
            </a:r>
            <a:r>
              <a:rPr lang="en-US" sz="1050" dirty="0" smtClean="0"/>
              <a:t>depth), </a:t>
            </a:r>
            <a:r>
              <a:rPr lang="en-US" sz="1050" dirty="0"/>
              <a:t>based on 1 </a:t>
            </a:r>
            <a:r>
              <a:rPr lang="en-US" sz="1050" dirty="0" smtClean="0"/>
              <a:t>x </a:t>
            </a:r>
            <a:r>
              <a:rPr lang="en-US" sz="1050" dirty="0"/>
              <a:t>2 km digitalized mine plans (more information available on original Mine Plan maps). </a:t>
            </a:r>
            <a:endParaRPr lang="en-US" sz="1050" dirty="0" smtClean="0"/>
          </a:p>
          <a:p>
            <a:pPr lvl="3"/>
            <a:r>
              <a:rPr lang="en-US" sz="850" dirty="0" smtClean="0"/>
              <a:t>3D </a:t>
            </a:r>
            <a:r>
              <a:rPr lang="en-US" sz="850" dirty="0"/>
              <a:t>view at Bilston Glen </a:t>
            </a:r>
            <a:endParaRPr lang="en-GB" sz="850" dirty="0"/>
          </a:p>
          <a:p>
            <a:pPr lvl="2"/>
            <a:r>
              <a:rPr lang="en-US" sz="1050" dirty="0" err="1"/>
              <a:t>Spotheight</a:t>
            </a:r>
            <a:r>
              <a:rPr lang="en-US" sz="1050" dirty="0"/>
              <a:t>: seam level (floor level, OD)</a:t>
            </a:r>
            <a:endParaRPr lang="en-GB" sz="1050" dirty="0"/>
          </a:p>
          <a:p>
            <a:pPr lvl="2"/>
            <a:r>
              <a:rPr lang="en-US" sz="1050" dirty="0" smtClean="0"/>
              <a:t>Roadways (may </a:t>
            </a:r>
            <a:r>
              <a:rPr lang="en-US" sz="1050" dirty="0"/>
              <a:t>represent major flow path at the bottom of </a:t>
            </a:r>
            <a:r>
              <a:rPr lang="en-US" sz="1050" dirty="0" smtClean="0"/>
              <a:t>shafts). </a:t>
            </a:r>
            <a:r>
              <a:rPr lang="en-US" sz="1050" dirty="0"/>
              <a:t>Unlicensed data &gt; 25 </a:t>
            </a:r>
            <a:r>
              <a:rPr lang="en-US" sz="1050" dirty="0" err="1"/>
              <a:t>yrs</a:t>
            </a:r>
            <a:r>
              <a:rPr lang="en-US" sz="1050" dirty="0"/>
              <a:t> old </a:t>
            </a:r>
            <a:endParaRPr lang="en-GB" sz="1050" dirty="0"/>
          </a:p>
          <a:p>
            <a:pPr lvl="2"/>
            <a:r>
              <a:rPr lang="en-US" sz="1050" dirty="0"/>
              <a:t>Monitoring points (outflow, temperature). </a:t>
            </a:r>
            <a:endParaRPr lang="en-GB" sz="1050" dirty="0"/>
          </a:p>
          <a:p>
            <a:pPr lvl="2"/>
            <a:r>
              <a:rPr lang="en-US" sz="1050" dirty="0"/>
              <a:t>Coal seams outcrops</a:t>
            </a:r>
            <a:endParaRPr lang="en-GB" sz="1050" dirty="0"/>
          </a:p>
          <a:p>
            <a:pPr lvl="2"/>
            <a:r>
              <a:rPr lang="en-US" sz="1050" dirty="0"/>
              <a:t>Geological disturbances </a:t>
            </a:r>
            <a:endParaRPr lang="en-GB" sz="1050" dirty="0"/>
          </a:p>
          <a:p>
            <a:pPr lvl="2"/>
            <a:r>
              <a:rPr lang="en-US" sz="1050" dirty="0"/>
              <a:t>Shallow coal (&lt;30 m) + buffer indicating collapse hazards (i.e. </a:t>
            </a:r>
            <a:r>
              <a:rPr lang="en-US" sz="1050" dirty="0" err="1"/>
              <a:t>Blindwells</a:t>
            </a:r>
            <a:r>
              <a:rPr lang="en-US" sz="1050" dirty="0"/>
              <a:t> site: opencast in East Lothian Coalfield</a:t>
            </a:r>
            <a:r>
              <a:rPr lang="en-US" sz="1050" dirty="0" smtClean="0"/>
              <a:t>)</a:t>
            </a:r>
            <a:endParaRPr lang="en-GB" sz="1050" dirty="0"/>
          </a:p>
          <a:p>
            <a:pPr lvl="1"/>
            <a:r>
              <a:rPr lang="en-US" sz="1050" dirty="0"/>
              <a:t>Mine abandonment Plans (</a:t>
            </a:r>
            <a:r>
              <a:rPr lang="en-US" sz="1050" i="1" dirty="0" err="1"/>
              <a:t>nVision</a:t>
            </a:r>
            <a:r>
              <a:rPr lang="en-US" sz="1050" dirty="0"/>
              <a:t> internal system at the Coal </a:t>
            </a:r>
            <a:r>
              <a:rPr lang="en-US" sz="1050" dirty="0" smtClean="0"/>
              <a:t>Authority)</a:t>
            </a:r>
            <a:endParaRPr lang="en-GB" sz="1050" dirty="0"/>
          </a:p>
          <a:p>
            <a:pPr lvl="1"/>
            <a:r>
              <a:rPr lang="en-US" sz="1050" dirty="0"/>
              <a:t>BGS paper to be published in December (correlation between 100 </a:t>
            </a:r>
            <a:r>
              <a:rPr lang="en-US" sz="1050" dirty="0" err="1"/>
              <a:t>yrs</a:t>
            </a:r>
            <a:r>
              <a:rPr lang="en-US" sz="1050" dirty="0"/>
              <a:t> old rock temperature and current water temperature in the mine)</a:t>
            </a:r>
            <a:endParaRPr lang="en-GB" sz="1050" dirty="0"/>
          </a:p>
          <a:p>
            <a:pPr lvl="1"/>
            <a:r>
              <a:rPr lang="en-US" sz="1050" dirty="0"/>
              <a:t>Monitoring data: data available at 260 </a:t>
            </a:r>
            <a:r>
              <a:rPr lang="en-US" sz="1050" dirty="0" smtClean="0"/>
              <a:t>locations </a:t>
            </a:r>
            <a:r>
              <a:rPr lang="en-US" sz="1050" dirty="0" smtClean="0"/>
              <a:t>currently </a:t>
            </a:r>
            <a:r>
              <a:rPr lang="en-US" sz="1050" dirty="0"/>
              <a:t>being reported in a Summary Excel Sheet </a:t>
            </a:r>
            <a:r>
              <a:rPr lang="en-US" sz="1050" dirty="0" smtClean="0"/>
              <a:t>(min/max </a:t>
            </a:r>
            <a:r>
              <a:rPr lang="en-US" sz="1050" dirty="0"/>
              <a:t>temperature, flow rates at shaft, depth to </a:t>
            </a:r>
            <a:r>
              <a:rPr lang="en-US" sz="1050" dirty="0" smtClean="0"/>
              <a:t>water…).</a:t>
            </a:r>
            <a:endParaRPr lang="en-GB" sz="1050" dirty="0"/>
          </a:p>
          <a:p>
            <a:pPr lvl="2"/>
            <a:r>
              <a:rPr lang="en-US" sz="1050" dirty="0"/>
              <a:t>Temperature </a:t>
            </a:r>
            <a:endParaRPr lang="en-GB" sz="1050" dirty="0"/>
          </a:p>
          <a:p>
            <a:pPr lvl="3"/>
            <a:r>
              <a:rPr lang="en-US" sz="1050" dirty="0"/>
              <a:t>Temperature VS time (i.e. Junkies </a:t>
            </a:r>
            <a:r>
              <a:rPr lang="en-US" sz="1050" dirty="0" smtClean="0"/>
              <a:t>outflow). </a:t>
            </a:r>
            <a:r>
              <a:rPr lang="en-US" sz="1050" dirty="0"/>
              <a:t>Continuous logging only at a few sites</a:t>
            </a:r>
            <a:endParaRPr lang="en-GB" sz="1050" dirty="0"/>
          </a:p>
          <a:p>
            <a:pPr lvl="3"/>
            <a:r>
              <a:rPr lang="en-US" sz="1050" dirty="0"/>
              <a:t>Temperature/conductivity VS depth (i.e. ETC log, can be repeated over time)</a:t>
            </a:r>
            <a:endParaRPr lang="en-GB" sz="1050" dirty="0"/>
          </a:p>
          <a:p>
            <a:pPr lvl="3"/>
            <a:r>
              <a:rPr lang="en-US" sz="1050" dirty="0"/>
              <a:t>Water level logger: inform on the temperature at the depth of the sensor BUT no information on the depth of the sensor. Can inform on seasonal changes in temperature.</a:t>
            </a:r>
            <a:endParaRPr lang="en-GB" sz="1050" dirty="0"/>
          </a:p>
          <a:p>
            <a:pPr lvl="3"/>
            <a:r>
              <a:rPr lang="en-US" sz="1050" dirty="0"/>
              <a:t>Manual measurements </a:t>
            </a:r>
            <a:endParaRPr lang="en-GB" sz="1050" dirty="0"/>
          </a:p>
          <a:p>
            <a:pPr lvl="2"/>
            <a:r>
              <a:rPr lang="en-US" sz="1050" dirty="0"/>
              <a:t>Pumping tests: step by step increase/decrease in pumping rates over long time periods (6 months – x years) until equilibrium between water recovery/pumping rate is </a:t>
            </a:r>
            <a:r>
              <a:rPr lang="en-US" sz="1050" dirty="0" smtClean="0"/>
              <a:t>reached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351780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025" y="2289175"/>
            <a:ext cx="7353300" cy="1325563"/>
          </a:xfrm>
        </p:spPr>
        <p:txBody>
          <a:bodyPr/>
          <a:lstStyle/>
          <a:p>
            <a:r>
              <a:rPr lang="en-GB" dirty="0" smtClean="0"/>
              <a:t>Suggested conceptual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472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2D steady state </a:t>
            </a:r>
            <a:r>
              <a:rPr lang="en-GB" sz="3600" dirty="0" smtClean="0"/>
              <a:t>model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167" y="1248233"/>
            <a:ext cx="10515600" cy="1150331"/>
          </a:xfrm>
        </p:spPr>
        <p:txBody>
          <a:bodyPr>
            <a:normAutofit/>
          </a:bodyPr>
          <a:lstStyle/>
          <a:p>
            <a:r>
              <a:rPr lang="en-GB" sz="1800" dirty="0"/>
              <a:t>Simulate heat extraction from a single seam with no net inflow / outflow to determine the new steady state heat flow pattern from the surface, together with the lateral extent of the zone influences by mine water extraction.</a:t>
            </a:r>
          </a:p>
          <a:p>
            <a:endParaRPr lang="en-GB" sz="1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06083" y="3045260"/>
            <a:ext cx="5893435" cy="2520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41967" y="2570196"/>
            <a:ext cx="6159731" cy="3471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Geometry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Sensitivity analysis on the model width necessary to determine the minimum lateral extent required to minimize edge effects of the no flow/flux boundaries on the model temperature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 =100 m [100 – 500 m?]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 =100 m [100 - 1000 m?]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 = 2m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(seam porosity) = 50</a:t>
            </a:r>
            <a:r>
              <a:rPr lang="en-GB" sz="16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%</a:t>
            </a:r>
          </a:p>
          <a:p>
            <a:r>
              <a:rPr lang="en-GB" sz="1600" dirty="0"/>
              <a:t>Boundary conditions:</a:t>
            </a:r>
          </a:p>
          <a:p>
            <a:pPr lvl="0"/>
            <a:r>
              <a:rPr lang="en-GB" sz="1600" dirty="0"/>
              <a:t>Borehole abstraction/reinjection modelled as from one cell or as lines </a:t>
            </a:r>
          </a:p>
          <a:p>
            <a:r>
              <a:rPr lang="en-GB" sz="1600" dirty="0" smtClean="0"/>
              <a:t>Properties: K </a:t>
            </a:r>
            <a:r>
              <a:rPr lang="en-GB" sz="1600" dirty="0"/>
              <a:t>(thermal conductivity of sandstone/mudstone)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2510" y="5909474"/>
            <a:ext cx="117401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Questions: </a:t>
            </a:r>
            <a:r>
              <a:rPr lang="en-GB" sz="1400" dirty="0" smtClean="0"/>
              <a:t>To which depth does solar input </a:t>
            </a:r>
            <a:r>
              <a:rPr lang="en-GB" sz="1400" dirty="0" smtClean="0"/>
              <a:t>and/or </a:t>
            </a:r>
            <a:r>
              <a:rPr lang="en-GB" sz="1400" dirty="0" smtClean="0"/>
              <a:t>long-term surface temperature changes affect sub-surface </a:t>
            </a:r>
            <a:r>
              <a:rPr lang="en-GB" sz="1400" dirty="0" smtClean="0"/>
              <a:t>temperature / geothermal gradient?</a:t>
            </a:r>
            <a:endParaRPr lang="en-GB" sz="1400" dirty="0" smtClean="0"/>
          </a:p>
          <a:p>
            <a:r>
              <a:rPr lang="en-GB" sz="1400" dirty="0" smtClean="0"/>
              <a:t>How </a:t>
            </a:r>
            <a:r>
              <a:rPr lang="en-GB" sz="1400" dirty="0" smtClean="0"/>
              <a:t>does </a:t>
            </a:r>
            <a:r>
              <a:rPr lang="en-GB" sz="1400" dirty="0" smtClean="0"/>
              <a:t>the geothermal gradient re-equilibrate as a result of mine water heat extraction/injection scheme</a:t>
            </a:r>
            <a:r>
              <a:rPr lang="en-GB" sz="1400" dirty="0" smtClean="0"/>
              <a:t>?</a:t>
            </a:r>
          </a:p>
          <a:p>
            <a:r>
              <a:rPr lang="en-GB" sz="1400" dirty="0" smtClean="0"/>
              <a:t>What are the effects of </a:t>
            </a:r>
            <a:r>
              <a:rPr lang="en-GB" sz="1400" dirty="0"/>
              <a:t>seasonal </a:t>
            </a:r>
            <a:r>
              <a:rPr lang="en-GB" sz="1400" dirty="0" smtClean="0"/>
              <a:t>production?</a:t>
            </a:r>
            <a:r>
              <a:rPr lang="en-GB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GB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21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Expected results</a:t>
            </a:r>
            <a:r>
              <a:rPr lang="en-GB" sz="3600" dirty="0" smtClean="0"/>
              <a:t>: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34145"/>
            <a:ext cx="10515600" cy="3142818"/>
          </a:xfrm>
        </p:spPr>
        <p:txBody>
          <a:bodyPr>
            <a:normAutofit/>
          </a:bodyPr>
          <a:lstStyle/>
          <a:p>
            <a:pPr lvl="0"/>
            <a:r>
              <a:rPr lang="en-GB" sz="1800" dirty="0"/>
              <a:t>Decrease in seam temperature due to the reinjection of colder mine water</a:t>
            </a:r>
          </a:p>
          <a:p>
            <a:pPr lvl="0"/>
            <a:r>
              <a:rPr lang="en-GB" sz="1800" dirty="0"/>
              <a:t>Increase in conductive heat exchanges  between the host rock (geothermal heat recharge from below) and the coal seam</a:t>
            </a:r>
          </a:p>
          <a:p>
            <a:pPr lvl="0"/>
            <a:r>
              <a:rPr lang="en-GB" sz="1800" dirty="0"/>
              <a:t>Possible negative gradient formed above the coal seam leading to solar heat flux flowing down from the surface </a:t>
            </a:r>
          </a:p>
          <a:p>
            <a:pPr lvl="0"/>
            <a:r>
              <a:rPr lang="en-GB" sz="1800" dirty="0"/>
              <a:t>New steady state reached between solar/geothermal heat recharge and colder water injection (balance + location of solar/geothermal fluxes is of interest)</a:t>
            </a:r>
          </a:p>
          <a:p>
            <a:pPr lvl="0"/>
            <a:r>
              <a:rPr lang="en-GB" sz="1800" dirty="0"/>
              <a:t>The difference between the undisturbed thermal profile (in red) and the new steady state (in blue) represents the heat energy extracted prior to sustainable steady state being reaches (heat mining)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142914" y="662781"/>
            <a:ext cx="5731510" cy="211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55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5" y="7402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2D steady state model  with flow in seam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2725"/>
            <a:ext cx="10515600" cy="4351338"/>
          </a:xfrm>
        </p:spPr>
        <p:txBody>
          <a:bodyPr>
            <a:normAutofit/>
          </a:bodyPr>
          <a:lstStyle/>
          <a:p>
            <a:r>
              <a:rPr lang="en-GB" sz="1800" dirty="0"/>
              <a:t>Regional head gradient is set across width of the model.</a:t>
            </a:r>
          </a:p>
          <a:p>
            <a:endParaRPr lang="en-GB" sz="1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10275" y="2448441"/>
            <a:ext cx="5731510" cy="24885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45622" y="2605603"/>
                <a:ext cx="6096000" cy="350884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Simulate what happens for:</a:t>
                </a:r>
              </a:p>
              <a:p>
                <a:pPr marL="342900" lvl="0" indent="-342900">
                  <a:lnSpc>
                    <a:spcPct val="107000"/>
                  </a:lnSpc>
                  <a:spcAft>
                    <a:spcPts val="0"/>
                  </a:spcAft>
                  <a:buFont typeface="Calibri" panose="020F0502020204030204" pitchFamily="34" charset="0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𝑐𝑖𝑟𝑐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𝑠𝑒𝑎𝑚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0"/>
                  </a:spcAft>
                  <a:buFont typeface="Calibri" panose="020F0502020204030204" pitchFamily="34" charset="0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𝑐𝑖𝑟𝑐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𝑠𝑒𝑎𝑚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𝑐𝑖𝑟𝑐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𝑠𝑒𝑎𝑚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0"/>
                  </a:spcAft>
                  <a:buFont typeface="Calibri" panose="020F0502020204030204" pitchFamily="34" charset="0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𝑐𝑖𝑟𝑐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𝑠𝑒𝑎𝑚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𝑐𝑖𝑟𝑐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=2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𝑠𝑒𝑎𝑚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0"/>
                  </a:spcAft>
                  <a:buFont typeface="Calibri" panose="020F0502020204030204" pitchFamily="34" charset="0"/>
                  <a:buChar char="-"/>
                </a:pPr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If abstraction and injection wells are swapped </a:t>
                </a: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Calibri" panose="020F0502020204030204" pitchFamily="34" charset="0"/>
                  <a:buChar char="-"/>
                </a:pPr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If injection is stopped (</a:t>
                </a:r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Constraints:</a:t>
                </a:r>
              </a:p>
              <a:p>
                <a:pPr marL="342900" lvl="0" indent="-342900">
                  <a:lnSpc>
                    <a:spcPct val="107000"/>
                  </a:lnSpc>
                  <a:spcAft>
                    <a:spcPts val="0"/>
                  </a:spcAft>
                  <a:buFont typeface="Calibri" panose="020F0502020204030204" pitchFamily="34" charset="0"/>
                  <a:buChar char="-"/>
                </a:pPr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Modelled regional gradient needs to remain close to what is typically observed ([1:500 – 1:1000]</a:t>
                </a: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Calibri" panose="020F0502020204030204" pitchFamily="34" charset="0"/>
                  <a:buChar char="-"/>
                </a:pPr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Abstraction/injection rates: [10-40 L/s]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22" y="2605603"/>
                <a:ext cx="6096000" cy="3508846"/>
              </a:xfrm>
              <a:prstGeom prst="rect">
                <a:avLst/>
              </a:prstGeom>
              <a:blipFill>
                <a:blip r:embed="rId3"/>
                <a:stretch>
                  <a:fillRect l="-900" t="-694" b="-13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55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4" y="69850"/>
            <a:ext cx="12030075" cy="1325563"/>
          </a:xfrm>
        </p:spPr>
        <p:txBody>
          <a:bodyPr>
            <a:normAutofit/>
          </a:bodyPr>
          <a:lstStyle/>
          <a:p>
            <a:r>
              <a:rPr lang="en-GB" sz="3600" dirty="0"/>
              <a:t>2D steady state </a:t>
            </a:r>
            <a:r>
              <a:rPr lang="en-GB" sz="3600" dirty="0" smtClean="0"/>
              <a:t>model </a:t>
            </a:r>
            <a:r>
              <a:rPr lang="en-GB" sz="3600" dirty="0"/>
              <a:t>with flow in seam and uniform recharge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425" y="1395413"/>
            <a:ext cx="10515600" cy="4351338"/>
          </a:xfrm>
        </p:spPr>
        <p:txBody>
          <a:bodyPr>
            <a:normAutofit/>
          </a:bodyPr>
          <a:lstStyle/>
          <a:p>
            <a:r>
              <a:rPr lang="en-GB" sz="1800" dirty="0"/>
              <a:t>Flow is induced both along the seam (horizontal flow mainly) and the host rock / strata (vertical flow mainly).</a:t>
            </a:r>
          </a:p>
          <a:p>
            <a:endParaRPr lang="en-GB" sz="1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807565" y="2309854"/>
            <a:ext cx="6193560" cy="25224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4880" y="5446877"/>
            <a:ext cx="10637520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Question: Does the adjective heat flow from surface in the recharge make a significant difference</a:t>
            </a:r>
            <a:r>
              <a:rPr lang="en-GB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GB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77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4" y="140047"/>
            <a:ext cx="11915775" cy="1325563"/>
          </a:xfrm>
        </p:spPr>
        <p:txBody>
          <a:bodyPr>
            <a:normAutofit/>
          </a:bodyPr>
          <a:lstStyle/>
          <a:p>
            <a:r>
              <a:rPr lang="en-GB" sz="3600" dirty="0"/>
              <a:t>2D steady state model  with flow in seam and uniform recharge + other </a:t>
            </a:r>
            <a:r>
              <a:rPr lang="en-GB" sz="3600" dirty="0" smtClean="0"/>
              <a:t>features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1465610"/>
            <a:ext cx="10791825" cy="5223057"/>
          </a:xfrm>
        </p:spPr>
        <p:txBody>
          <a:bodyPr>
            <a:noAutofit/>
          </a:bodyPr>
          <a:lstStyle/>
          <a:p>
            <a:r>
              <a:rPr lang="en-GB" sz="1800" dirty="0"/>
              <a:t>Seam below (+ reinjection</a:t>
            </a:r>
            <a:r>
              <a:rPr lang="en-GB" sz="1800" dirty="0" smtClean="0"/>
              <a:t>)</a:t>
            </a:r>
          </a:p>
          <a:p>
            <a:endParaRPr lang="en-GB" sz="1800" dirty="0"/>
          </a:p>
          <a:p>
            <a:endParaRPr lang="en-GB" sz="1800" dirty="0" smtClean="0"/>
          </a:p>
          <a:p>
            <a:endParaRPr lang="en-GB" sz="1800" dirty="0" smtClean="0"/>
          </a:p>
          <a:p>
            <a:endParaRPr lang="en-GB" sz="1800" dirty="0"/>
          </a:p>
          <a:p>
            <a:r>
              <a:rPr lang="en-GB" sz="1800" dirty="0"/>
              <a:t>Seam above (+reinjection</a:t>
            </a:r>
            <a:r>
              <a:rPr lang="en-GB" sz="1800" dirty="0" smtClean="0"/>
              <a:t>)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r>
              <a:rPr lang="en-GB" sz="1800" dirty="0" smtClean="0"/>
              <a:t>+</a:t>
            </a:r>
            <a:endParaRPr lang="en-GB" sz="1800" dirty="0"/>
          </a:p>
          <a:p>
            <a:pPr lvl="1"/>
            <a:r>
              <a:rPr lang="en-GB" sz="1800" dirty="0" smtClean="0"/>
              <a:t>Interconnections </a:t>
            </a:r>
            <a:r>
              <a:rPr lang="en-GB" sz="1800" dirty="0"/>
              <a:t>between seams</a:t>
            </a:r>
            <a:r>
              <a:rPr lang="en-GB" sz="1800" dirty="0" smtClean="0"/>
              <a:t>?</a:t>
            </a:r>
            <a:endParaRPr lang="en-GB" sz="1800" dirty="0"/>
          </a:p>
          <a:p>
            <a:pPr lvl="1"/>
            <a:r>
              <a:rPr lang="en-GB" sz="1800" dirty="0"/>
              <a:t>Infilled mine shaft close to the </a:t>
            </a:r>
            <a:r>
              <a:rPr lang="en-GB" sz="1800" dirty="0" smtClean="0"/>
              <a:t>boreholes</a:t>
            </a:r>
            <a:endParaRPr lang="en-GB" sz="1800" dirty="0"/>
          </a:p>
          <a:p>
            <a:pPr lvl="1"/>
            <a:r>
              <a:rPr lang="en-GB" sz="1800" dirty="0"/>
              <a:t>Solar seasonal fluctuations</a:t>
            </a:r>
            <a:r>
              <a:rPr lang="en-GB" sz="1800" dirty="0" smtClean="0"/>
              <a:t>?</a:t>
            </a:r>
            <a:endParaRPr lang="en-GB" sz="1800" dirty="0"/>
          </a:p>
          <a:p>
            <a:pPr lvl="1"/>
            <a:r>
              <a:rPr lang="en-GB" sz="1800" dirty="0"/>
              <a:t>Different mined seam geometries (e.g. </a:t>
            </a:r>
            <a:r>
              <a:rPr lang="en-GB" sz="1800" dirty="0" err="1"/>
              <a:t>goaf</a:t>
            </a:r>
            <a:r>
              <a:rPr lang="en-GB" sz="1800" dirty="0"/>
              <a:t> / open voids</a:t>
            </a:r>
            <a:r>
              <a:rPr lang="en-GB" sz="1800" dirty="0" smtClean="0"/>
              <a:t>)</a:t>
            </a:r>
          </a:p>
          <a:p>
            <a:pPr lvl="1"/>
            <a:r>
              <a:rPr lang="en-GB" sz="1800" dirty="0" smtClean="0"/>
              <a:t>does the number of coal seam </a:t>
            </a:r>
            <a:r>
              <a:rPr lang="en-GB" sz="1800" dirty="0" smtClean="0"/>
              <a:t>affect </a:t>
            </a:r>
            <a:r>
              <a:rPr lang="en-GB" sz="1800" dirty="0" smtClean="0"/>
              <a:t>heat </a:t>
            </a:r>
            <a:r>
              <a:rPr lang="en-GB" sz="1800" dirty="0" smtClean="0"/>
              <a:t>storage/recharge rate </a:t>
            </a:r>
            <a:r>
              <a:rPr lang="en-GB" sz="1800" dirty="0" smtClean="0"/>
              <a:t>? </a:t>
            </a:r>
            <a:endParaRPr lang="en-GB" sz="1800" dirty="0"/>
          </a:p>
          <a:p>
            <a:endParaRPr lang="en-GB" sz="1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011401" y="1481958"/>
            <a:ext cx="3974657" cy="177571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952105" y="3467994"/>
            <a:ext cx="4270625" cy="185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9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2919</Words>
  <Application>Microsoft Office PowerPoint</Application>
  <PresentationFormat>Widescreen</PresentationFormat>
  <Paragraphs>311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Open Sans</vt:lpstr>
      <vt:lpstr>Times New Roman</vt:lpstr>
      <vt:lpstr>Wingdings</vt:lpstr>
      <vt:lpstr>Office Theme</vt:lpstr>
      <vt:lpstr>Meeting  31/10/2019</vt:lpstr>
      <vt:lpstr>Summary meeting 23/09/2019</vt:lpstr>
      <vt:lpstr>Summary meeting at Coal Authority, Mansfield Office, 07/10/2019</vt:lpstr>
      <vt:lpstr>Suggested conceptual models</vt:lpstr>
      <vt:lpstr>2D steady state model</vt:lpstr>
      <vt:lpstr>Expected results:</vt:lpstr>
      <vt:lpstr>2D steady state model  with flow in seam </vt:lpstr>
      <vt:lpstr>2D steady state model with flow in seam and uniform recharge </vt:lpstr>
      <vt:lpstr>2D steady state model  with flow in seam and uniform recharge + other features</vt:lpstr>
      <vt:lpstr>Transient model </vt:lpstr>
      <vt:lpstr>Numerical approach</vt:lpstr>
      <vt:lpstr>Literature review</vt:lpstr>
      <vt:lpstr>Conceptual models</vt:lpstr>
      <vt:lpstr>PowerPoint Presentation</vt:lpstr>
      <vt:lpstr>3D Numerical models: Case study</vt:lpstr>
      <vt:lpstr>PowerPoint Presentation</vt:lpstr>
      <vt:lpstr>PowerPoint Presentation</vt:lpstr>
      <vt:lpstr>Research question: toward confirmation report</vt:lpstr>
      <vt:lpstr>Comparison between mines</vt:lpstr>
      <vt:lpstr>Next</vt:lpstr>
      <vt:lpstr>References 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RECEVEUR Mylène</dc:creator>
  <cp:lastModifiedBy>RECEVEUR Mylène</cp:lastModifiedBy>
  <cp:revision>55</cp:revision>
  <dcterms:created xsi:type="dcterms:W3CDTF">2019-10-30T10:46:05Z</dcterms:created>
  <dcterms:modified xsi:type="dcterms:W3CDTF">2019-10-31T12:02:05Z</dcterms:modified>
</cp:coreProperties>
</file>